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5"/>
  </p:notesMasterIdLst>
  <p:sldIdLst>
    <p:sldId id="3315" r:id="rId2"/>
    <p:sldId id="3314" r:id="rId3"/>
    <p:sldId id="2914" r:id="rId4"/>
  </p:sldIdLst>
  <p:sldSz cx="9144000" cy="6858000" type="screen4x3"/>
  <p:notesSz cx="6807200" cy="99393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9" roundtripDataSignature="AMtx7mijpH/tDsCSUBabS2aOo3zscb90I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5" d="100"/>
          <a:sy n="65" d="100"/>
        </p:scale>
        <p:origin x="187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949786" cy="498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105" tIns="45540" rIns="91105" bIns="4554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5839" y="0"/>
            <a:ext cx="2949786" cy="498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105" tIns="45540" rIns="91105" bIns="4554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66813" y="1243013"/>
            <a:ext cx="4473575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0721" y="4783307"/>
            <a:ext cx="5445759" cy="3913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105" tIns="45540" rIns="91105" bIns="4554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440647"/>
            <a:ext cx="2949786" cy="49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105" tIns="45540" rIns="91105" bIns="4554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105" tIns="45540" rIns="91105" bIns="45540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en-US" altLang="ja-JP" sz="1200" smtClean="0">
                <a:solidFill>
                  <a:schemeClr val="dk1"/>
                </a:solidFill>
              </a:rPr>
              <a:pPr algn="r">
                <a:buSzPts val="1200"/>
              </a:pPr>
              <a:t>‹#›</a:t>
            </a:fld>
            <a:endParaRPr lang="en-US" sz="12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②組織が</a:t>
            </a:r>
            <a:r>
              <a:rPr lang="ja-JP" altLang="en-US" dirty="0">
                <a:latin typeface="Times" panose="02020603050405020304" pitchFamily="18" charset="0"/>
                <a:ea typeface="Osaka"/>
                <a:cs typeface="Osaka"/>
              </a:rPr>
              <a:t>リスクに対する安全管理について統制出来ること、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5D5D5D-5AA7-499F-B381-2F94A4116C3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2454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2931-7335-435D-9870-AAFAAEDF79F1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153-5D0F-4665-93A3-7B82912A9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947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2931-7335-435D-9870-AAFAAEDF79F1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153-5D0F-4665-93A3-7B82912A9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627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2931-7335-435D-9870-AAFAAEDF79F1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153-5D0F-4665-93A3-7B82912A9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1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2931-7335-435D-9870-AAFAAEDF79F1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153-5D0F-4665-93A3-7B82912A9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832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2931-7335-435D-9870-AAFAAEDF79F1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153-5D0F-4665-93A3-7B82912A9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416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2931-7335-435D-9870-AAFAAEDF79F1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153-5D0F-4665-93A3-7B82912A9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78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2931-7335-435D-9870-AAFAAEDF79F1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153-5D0F-4665-93A3-7B82912A9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48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2931-7335-435D-9870-AAFAAEDF79F1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153-5D0F-4665-93A3-7B82912A9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725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2931-7335-435D-9870-AAFAAEDF79F1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153-5D0F-4665-93A3-7B82912A9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937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2931-7335-435D-9870-AAFAAEDF79F1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153-5D0F-4665-93A3-7B82912A9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509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2931-7335-435D-9870-AAFAAEDF79F1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153-5D0F-4665-93A3-7B82912A9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09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12931-7335-435D-9870-AAFAAEDF79F1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F1153-5D0F-4665-93A3-7B82912A9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50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9CC33F1-2D2F-426C-B6B4-ADA021B47F00}"/>
              </a:ext>
            </a:extLst>
          </p:cNvPr>
          <p:cNvSpPr txBox="1"/>
          <p:nvPr/>
        </p:nvSpPr>
        <p:spPr>
          <a:xfrm>
            <a:off x="2337322" y="-46591"/>
            <a:ext cx="4469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感染対応概念の周知（例）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  <a:sym typeface="Arial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73938E-5825-4C7E-9D98-1AA1A907DD81}"/>
              </a:ext>
            </a:extLst>
          </p:cNvPr>
          <p:cNvSpPr/>
          <p:nvPr/>
        </p:nvSpPr>
        <p:spPr>
          <a:xfrm>
            <a:off x="723840" y="804800"/>
            <a:ext cx="4749800" cy="16653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  <a:sym typeface="Arial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541B9D7-A340-4AFA-9F1B-0C964C1923E1}"/>
              </a:ext>
            </a:extLst>
          </p:cNvPr>
          <p:cNvSpPr/>
          <p:nvPr/>
        </p:nvSpPr>
        <p:spPr>
          <a:xfrm>
            <a:off x="5473641" y="801704"/>
            <a:ext cx="1145438" cy="166539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  <a:sym typeface="Arial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258F474-5815-42B0-BDEB-664AF600FAA2}"/>
              </a:ext>
            </a:extLst>
          </p:cNvPr>
          <p:cNvSpPr/>
          <p:nvPr/>
        </p:nvSpPr>
        <p:spPr>
          <a:xfrm>
            <a:off x="6631095" y="801704"/>
            <a:ext cx="2154706" cy="16653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  <a:sym typeface="Arial"/>
              </a:rPr>
              <a:t>グリーンゾーン</a:t>
            </a: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12C1D94A-134B-4B44-A5BB-61171D946C49}"/>
              </a:ext>
            </a:extLst>
          </p:cNvPr>
          <p:cNvGrpSpPr/>
          <p:nvPr/>
        </p:nvGrpSpPr>
        <p:grpSpPr>
          <a:xfrm>
            <a:off x="3080718" y="908345"/>
            <a:ext cx="914400" cy="1127760"/>
            <a:chOff x="1231900" y="4988560"/>
            <a:chExt cx="914400" cy="1127760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386C3943-B9E9-4AD5-81F3-8A4F0F420F05}"/>
                </a:ext>
              </a:extLst>
            </p:cNvPr>
            <p:cNvGrpSpPr/>
            <p:nvPr/>
          </p:nvGrpSpPr>
          <p:grpSpPr>
            <a:xfrm>
              <a:off x="1435100" y="4988560"/>
              <a:ext cx="533400" cy="1127760"/>
              <a:chOff x="1442720" y="4988560"/>
              <a:chExt cx="533400" cy="1127760"/>
            </a:xfrm>
          </p:grpSpPr>
          <p:sp>
            <p:nvSpPr>
              <p:cNvPr id="16" name="正方形/長方形 15">
                <a:extLst>
                  <a:ext uri="{FF2B5EF4-FFF2-40B4-BE49-F238E27FC236}">
                    <a16:creationId xmlns:a16="http://schemas.microsoft.com/office/drawing/2014/main" id="{5AC99C37-7715-4753-BF92-E45B2659A1D2}"/>
                  </a:ext>
                </a:extLst>
              </p:cNvPr>
              <p:cNvSpPr/>
              <p:nvPr/>
            </p:nvSpPr>
            <p:spPr>
              <a:xfrm>
                <a:off x="1442720" y="4988560"/>
                <a:ext cx="533400" cy="1127760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  <a:sym typeface="Arial"/>
                </a:endParaRPr>
              </a:p>
            </p:txBody>
          </p:sp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99588FCB-5E68-404C-A7E3-3A9611AB2B2F}"/>
                  </a:ext>
                </a:extLst>
              </p:cNvPr>
              <p:cNvSpPr/>
              <p:nvPr/>
            </p:nvSpPr>
            <p:spPr>
              <a:xfrm>
                <a:off x="1518920" y="5105400"/>
                <a:ext cx="355600" cy="167640"/>
              </a:xfrm>
              <a:prstGeom prst="rect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  <a:sym typeface="Arial"/>
                </a:endParaRPr>
              </a:p>
            </p:txBody>
          </p:sp>
        </p:grpSp>
        <p:pic>
          <p:nvPicPr>
            <p:cNvPr id="15" name="グラフィックス 14" descr="男の人">
              <a:extLst>
                <a:ext uri="{FF2B5EF4-FFF2-40B4-BE49-F238E27FC236}">
                  <a16:creationId xmlns:a16="http://schemas.microsoft.com/office/drawing/2014/main" id="{E3B4DC01-27F2-4E0E-8765-59D168BA8A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31900" y="5105400"/>
              <a:ext cx="914400" cy="914400"/>
            </a:xfrm>
            <a:prstGeom prst="rect">
              <a:avLst/>
            </a:prstGeom>
          </p:spPr>
        </p:pic>
      </p:grpSp>
      <p:sp>
        <p:nvSpPr>
          <p:cNvPr id="20" name="矢印: 右 19">
            <a:extLst>
              <a:ext uri="{FF2B5EF4-FFF2-40B4-BE49-F238E27FC236}">
                <a16:creationId xmlns:a16="http://schemas.microsoft.com/office/drawing/2014/main" id="{223B21F2-441C-47A4-ADAC-E9EA2B6E980A}"/>
              </a:ext>
            </a:extLst>
          </p:cNvPr>
          <p:cNvSpPr/>
          <p:nvPr/>
        </p:nvSpPr>
        <p:spPr>
          <a:xfrm rot="10800000">
            <a:off x="5012324" y="1055495"/>
            <a:ext cx="2420310" cy="32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  <a:sym typeface="Arial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EF8AE60-7352-4EDE-B412-F50F7052FF39}"/>
              </a:ext>
            </a:extLst>
          </p:cNvPr>
          <p:cNvSpPr txBox="1"/>
          <p:nvPr/>
        </p:nvSpPr>
        <p:spPr>
          <a:xfrm>
            <a:off x="7440249" y="951433"/>
            <a:ext cx="1063112" cy="369332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PPE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装着</a:t>
            </a:r>
          </a:p>
        </p:txBody>
      </p:sp>
      <p:sp>
        <p:nvSpPr>
          <p:cNvPr id="23" name="矢印: 右 22">
            <a:extLst>
              <a:ext uri="{FF2B5EF4-FFF2-40B4-BE49-F238E27FC236}">
                <a16:creationId xmlns:a16="http://schemas.microsoft.com/office/drawing/2014/main" id="{EE85B8CB-FC0C-4384-9472-78B5CD39F48B}"/>
              </a:ext>
            </a:extLst>
          </p:cNvPr>
          <p:cNvSpPr/>
          <p:nvPr/>
        </p:nvSpPr>
        <p:spPr>
          <a:xfrm>
            <a:off x="3982378" y="1519199"/>
            <a:ext cx="1485863" cy="32004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  <a:sym typeface="Arial"/>
            </a:endParaRPr>
          </a:p>
        </p:txBody>
      </p:sp>
      <p:pic>
        <p:nvPicPr>
          <p:cNvPr id="27" name="グラフィックス 26" descr="ごみ">
            <a:extLst>
              <a:ext uri="{FF2B5EF4-FFF2-40B4-BE49-F238E27FC236}">
                <a16:creationId xmlns:a16="http://schemas.microsoft.com/office/drawing/2014/main" id="{B36B43AD-B2ED-4D4A-81B4-65F96A9F0500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28366" y="1476284"/>
            <a:ext cx="456802" cy="456802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E7E801-B11F-4E0F-BDB2-ED099714B32E}"/>
              </a:ext>
            </a:extLst>
          </p:cNvPr>
          <p:cNvSpPr txBox="1"/>
          <p:nvPr/>
        </p:nvSpPr>
        <p:spPr>
          <a:xfrm>
            <a:off x="5426265" y="1903803"/>
            <a:ext cx="125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①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 PPE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を脱衣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  <a:sym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②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手指消毒</a:t>
            </a:r>
          </a:p>
        </p:txBody>
      </p:sp>
      <p:sp>
        <p:nvSpPr>
          <p:cNvPr id="34" name="矢印: 右 33">
            <a:extLst>
              <a:ext uri="{FF2B5EF4-FFF2-40B4-BE49-F238E27FC236}">
                <a16:creationId xmlns:a16="http://schemas.microsoft.com/office/drawing/2014/main" id="{E277288B-D970-4E13-8464-B6114FE0492B}"/>
              </a:ext>
            </a:extLst>
          </p:cNvPr>
          <p:cNvSpPr/>
          <p:nvPr/>
        </p:nvSpPr>
        <p:spPr>
          <a:xfrm>
            <a:off x="6706169" y="1864267"/>
            <a:ext cx="1217000" cy="32004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  <a:sym typeface="Arial"/>
            </a:endParaRP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4717EC7B-CD5F-4036-83B2-13882CE538A1}"/>
              </a:ext>
            </a:extLst>
          </p:cNvPr>
          <p:cNvCxnSpPr>
            <a:cxnSpLocks/>
          </p:cNvCxnSpPr>
          <p:nvPr/>
        </p:nvCxnSpPr>
        <p:spPr>
          <a:xfrm>
            <a:off x="5473640" y="678676"/>
            <a:ext cx="0" cy="18445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586A2009-7AF1-4ADC-955D-7BFBED371E68}"/>
              </a:ext>
            </a:extLst>
          </p:cNvPr>
          <p:cNvSpPr txBox="1"/>
          <p:nvPr/>
        </p:nvSpPr>
        <p:spPr>
          <a:xfrm>
            <a:off x="3952721" y="430461"/>
            <a:ext cx="25170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明確なゾーニングラインが必要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06711637-7033-4269-AB1E-AB50AF5D25C1}"/>
              </a:ext>
            </a:extLst>
          </p:cNvPr>
          <p:cNvSpPr txBox="1"/>
          <p:nvPr/>
        </p:nvSpPr>
        <p:spPr>
          <a:xfrm>
            <a:off x="858113" y="1230166"/>
            <a:ext cx="1656223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・</a:t>
            </a:r>
            <a:r>
              <a:rPr kumimoji="1" lang="en-US" altLang="ja-JP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PCR</a:t>
            </a: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検体採取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  <a:sym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・吸引・吸痰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  <a:sym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・口腔ケア・食事介助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  <a:sym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・その他呼吸器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  <a:sym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　への直接処置など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  <a:sym typeface="Arial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BE9517B-92A6-4DC8-9033-A311DFA7A6F6}"/>
              </a:ext>
            </a:extLst>
          </p:cNvPr>
          <p:cNvSpPr txBox="1"/>
          <p:nvPr/>
        </p:nvSpPr>
        <p:spPr>
          <a:xfrm>
            <a:off x="7857892" y="155440"/>
            <a:ext cx="1026243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Ver.230302</a:t>
            </a: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  <a:sym typeface="Arial"/>
            </a:endParaRPr>
          </a:p>
        </p:txBody>
      </p:sp>
      <p:pic>
        <p:nvPicPr>
          <p:cNvPr id="39" name="図 38" descr="黒い背景と白い文字&#10;&#10;低い精度で自動的に生成された説明">
            <a:extLst>
              <a:ext uri="{FF2B5EF4-FFF2-40B4-BE49-F238E27FC236}">
                <a16:creationId xmlns:a16="http://schemas.microsoft.com/office/drawing/2014/main" id="{9BF36DF1-2372-46DE-B3D8-9A47EDBEF84F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399931">
            <a:off x="8321580" y="669715"/>
            <a:ext cx="578675" cy="256064"/>
          </a:xfrm>
          <a:prstGeom prst="rect">
            <a:avLst/>
          </a:prstGeom>
        </p:spPr>
      </p:pic>
      <p:pic>
        <p:nvPicPr>
          <p:cNvPr id="40" name="図 39" descr="バッグ, 帽子 が含まれている画像&#10;&#10;自動的に生成された説明">
            <a:extLst>
              <a:ext uri="{FF2B5EF4-FFF2-40B4-BE49-F238E27FC236}">
                <a16:creationId xmlns:a16="http://schemas.microsoft.com/office/drawing/2014/main" id="{CFF54E96-8A5C-4945-9E14-176466DB72B4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242698">
            <a:off x="8343968" y="1783004"/>
            <a:ext cx="591967" cy="289943"/>
          </a:xfrm>
          <a:prstGeom prst="rect">
            <a:avLst/>
          </a:prstGeom>
        </p:spPr>
      </p:pic>
      <p:grpSp>
        <p:nvGrpSpPr>
          <p:cNvPr id="41" name="グラフィックス 35" descr="歩く 単色塗りつぶし">
            <a:extLst>
              <a:ext uri="{FF2B5EF4-FFF2-40B4-BE49-F238E27FC236}">
                <a16:creationId xmlns:a16="http://schemas.microsoft.com/office/drawing/2014/main" id="{E48AF541-AEAF-4875-8A8B-6F92C98B58A9}"/>
              </a:ext>
            </a:extLst>
          </p:cNvPr>
          <p:cNvGrpSpPr/>
          <p:nvPr/>
        </p:nvGrpSpPr>
        <p:grpSpPr>
          <a:xfrm>
            <a:off x="7997395" y="1782263"/>
            <a:ext cx="289964" cy="411132"/>
            <a:chOff x="7240457" y="2944828"/>
            <a:chExt cx="225516" cy="365177"/>
          </a:xfrm>
          <a:solidFill>
            <a:srgbClr val="0070C0"/>
          </a:solidFill>
        </p:grpSpPr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7EAE9B38-89F0-4965-B535-A13131948D15}"/>
                </a:ext>
              </a:extLst>
            </p:cNvPr>
            <p:cNvSpPr/>
            <p:nvPr/>
          </p:nvSpPr>
          <p:spPr>
            <a:xfrm>
              <a:off x="7341176" y="2944828"/>
              <a:ext cx="64390" cy="67940"/>
            </a:xfrm>
            <a:custGeom>
              <a:avLst/>
              <a:gdLst>
                <a:gd name="connsiteX0" fmla="*/ 64390 w 64390"/>
                <a:gd name="connsiteY0" fmla="*/ 33970 h 67940"/>
                <a:gd name="connsiteX1" fmla="*/ 32195 w 64390"/>
                <a:gd name="connsiteY1" fmla="*/ 67940 h 67940"/>
                <a:gd name="connsiteX2" fmla="*/ 0 w 64390"/>
                <a:gd name="connsiteY2" fmla="*/ 33970 h 67940"/>
                <a:gd name="connsiteX3" fmla="*/ 32195 w 64390"/>
                <a:gd name="connsiteY3" fmla="*/ 0 h 67940"/>
                <a:gd name="connsiteX4" fmla="*/ 64390 w 64390"/>
                <a:gd name="connsiteY4" fmla="*/ 33970 h 6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390" h="67940">
                  <a:moveTo>
                    <a:pt x="64390" y="33970"/>
                  </a:moveTo>
                  <a:cubicBezTo>
                    <a:pt x="64390" y="52731"/>
                    <a:pt x="49976" y="67940"/>
                    <a:pt x="32195" y="67940"/>
                  </a:cubicBezTo>
                  <a:cubicBezTo>
                    <a:pt x="14414" y="67940"/>
                    <a:pt x="0" y="52731"/>
                    <a:pt x="0" y="33970"/>
                  </a:cubicBezTo>
                  <a:cubicBezTo>
                    <a:pt x="0" y="15209"/>
                    <a:pt x="14414" y="0"/>
                    <a:pt x="32195" y="0"/>
                  </a:cubicBezTo>
                  <a:cubicBezTo>
                    <a:pt x="49976" y="0"/>
                    <a:pt x="64390" y="15209"/>
                    <a:pt x="64390" y="33970"/>
                  </a:cubicBezTo>
                  <a:close/>
                </a:path>
              </a:pathLst>
            </a:custGeom>
            <a:solidFill>
              <a:srgbClr val="0070C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endParaRPr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76255B5A-7660-4249-9DAA-85DA4B4C98A4}"/>
                </a:ext>
              </a:extLst>
            </p:cNvPr>
            <p:cNvSpPr/>
            <p:nvPr/>
          </p:nvSpPr>
          <p:spPr>
            <a:xfrm>
              <a:off x="7240457" y="3021260"/>
              <a:ext cx="225516" cy="288745"/>
            </a:xfrm>
            <a:custGeom>
              <a:avLst/>
              <a:gdLst>
                <a:gd name="connsiteX0" fmla="*/ 214609 w 225516"/>
                <a:gd name="connsiteY0" fmla="*/ 90021 h 288745"/>
                <a:gd name="connsiteX1" fmla="*/ 173158 w 225516"/>
                <a:gd name="connsiteY1" fmla="*/ 75583 h 288745"/>
                <a:gd name="connsiteX2" fmla="*/ 149414 w 225516"/>
                <a:gd name="connsiteY2" fmla="*/ 17834 h 288745"/>
                <a:gd name="connsiteX3" fmla="*/ 121244 w 225516"/>
                <a:gd name="connsiteY3" fmla="*/ 0 h 288745"/>
                <a:gd name="connsiteX4" fmla="*/ 107561 w 225516"/>
                <a:gd name="connsiteY4" fmla="*/ 3397 h 288745"/>
                <a:gd name="connsiteX5" fmla="*/ 51219 w 225516"/>
                <a:gd name="connsiteY5" fmla="*/ 26751 h 288745"/>
                <a:gd name="connsiteX6" fmla="*/ 42366 w 225516"/>
                <a:gd name="connsiteY6" fmla="*/ 36093 h 288745"/>
                <a:gd name="connsiteX7" fmla="*/ 22244 w 225516"/>
                <a:gd name="connsiteY7" fmla="*/ 87048 h 288745"/>
                <a:gd name="connsiteX8" fmla="*/ 31098 w 225516"/>
                <a:gd name="connsiteY8" fmla="*/ 109129 h 288745"/>
                <a:gd name="connsiteX9" fmla="*/ 37134 w 225516"/>
                <a:gd name="connsiteY9" fmla="*/ 110403 h 288745"/>
                <a:gd name="connsiteX10" fmla="*/ 52024 w 225516"/>
                <a:gd name="connsiteY10" fmla="*/ 99787 h 288745"/>
                <a:gd name="connsiteX11" fmla="*/ 68524 w 225516"/>
                <a:gd name="connsiteY11" fmla="*/ 55626 h 288745"/>
                <a:gd name="connsiteX12" fmla="*/ 85427 w 225516"/>
                <a:gd name="connsiteY12" fmla="*/ 48832 h 288745"/>
                <a:gd name="connsiteX13" fmla="*/ 57658 w 225516"/>
                <a:gd name="connsiteY13" fmla="*/ 191930 h 288745"/>
                <a:gd name="connsiteX14" fmla="*/ 3732 w 225516"/>
                <a:gd name="connsiteY14" fmla="*/ 261144 h 288745"/>
                <a:gd name="connsiteX15" fmla="*/ 5744 w 225516"/>
                <a:gd name="connsiteY15" fmla="*/ 284923 h 288745"/>
                <a:gd name="connsiteX16" fmla="*/ 15805 w 225516"/>
                <a:gd name="connsiteY16" fmla="*/ 288745 h 288745"/>
                <a:gd name="connsiteX17" fmla="*/ 28280 w 225516"/>
                <a:gd name="connsiteY17" fmla="*/ 282376 h 288745"/>
                <a:gd name="connsiteX18" fmla="*/ 84622 w 225516"/>
                <a:gd name="connsiteY18" fmla="*/ 210189 h 288745"/>
                <a:gd name="connsiteX19" fmla="*/ 87841 w 225516"/>
                <a:gd name="connsiteY19" fmla="*/ 202971 h 288745"/>
                <a:gd name="connsiteX20" fmla="*/ 97500 w 225516"/>
                <a:gd name="connsiteY20" fmla="*/ 153714 h 288745"/>
                <a:gd name="connsiteX21" fmla="*/ 140963 w 225516"/>
                <a:gd name="connsiteY21" fmla="*/ 186835 h 288745"/>
                <a:gd name="connsiteX22" fmla="*/ 140963 w 225516"/>
                <a:gd name="connsiteY22" fmla="*/ 271760 h 288745"/>
                <a:gd name="connsiteX23" fmla="*/ 157061 w 225516"/>
                <a:gd name="connsiteY23" fmla="*/ 288745 h 288745"/>
                <a:gd name="connsiteX24" fmla="*/ 173158 w 225516"/>
                <a:gd name="connsiteY24" fmla="*/ 271760 h 288745"/>
                <a:gd name="connsiteX25" fmla="*/ 173158 w 225516"/>
                <a:gd name="connsiteY25" fmla="*/ 178343 h 288745"/>
                <a:gd name="connsiteX26" fmla="*/ 166719 w 225516"/>
                <a:gd name="connsiteY26" fmla="*/ 164755 h 288745"/>
                <a:gd name="connsiteX27" fmla="*/ 127683 w 225516"/>
                <a:gd name="connsiteY27" fmla="*/ 134606 h 288745"/>
                <a:gd name="connsiteX28" fmla="*/ 138548 w 225516"/>
                <a:gd name="connsiteY28" fmla="*/ 77282 h 288745"/>
                <a:gd name="connsiteX29" fmla="*/ 146195 w 225516"/>
                <a:gd name="connsiteY29" fmla="*/ 95965 h 288745"/>
                <a:gd name="connsiteX30" fmla="*/ 155853 w 225516"/>
                <a:gd name="connsiteY30" fmla="*/ 105307 h 288745"/>
                <a:gd name="connsiteX31" fmla="*/ 204146 w 225516"/>
                <a:gd name="connsiteY31" fmla="*/ 122292 h 288745"/>
                <a:gd name="connsiteX32" fmla="*/ 209377 w 225516"/>
                <a:gd name="connsiteY32" fmla="*/ 123141 h 288745"/>
                <a:gd name="connsiteX33" fmla="*/ 224670 w 225516"/>
                <a:gd name="connsiteY33" fmla="*/ 111676 h 288745"/>
                <a:gd name="connsiteX34" fmla="*/ 214609 w 225516"/>
                <a:gd name="connsiteY34" fmla="*/ 90021 h 288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5516" h="288745">
                  <a:moveTo>
                    <a:pt x="214609" y="90021"/>
                  </a:moveTo>
                  <a:lnTo>
                    <a:pt x="173158" y="75583"/>
                  </a:lnTo>
                  <a:cubicBezTo>
                    <a:pt x="173158" y="75583"/>
                    <a:pt x="150219" y="19533"/>
                    <a:pt x="149414" y="17834"/>
                  </a:cubicBezTo>
                  <a:cubicBezTo>
                    <a:pt x="143780" y="7219"/>
                    <a:pt x="133317" y="0"/>
                    <a:pt x="121244" y="0"/>
                  </a:cubicBezTo>
                  <a:cubicBezTo>
                    <a:pt x="116414" y="0"/>
                    <a:pt x="111585" y="1274"/>
                    <a:pt x="107561" y="3397"/>
                  </a:cubicBezTo>
                  <a:lnTo>
                    <a:pt x="51219" y="26751"/>
                  </a:lnTo>
                  <a:cubicBezTo>
                    <a:pt x="47195" y="28450"/>
                    <a:pt x="43976" y="31847"/>
                    <a:pt x="42366" y="36093"/>
                  </a:cubicBezTo>
                  <a:lnTo>
                    <a:pt x="22244" y="87048"/>
                  </a:lnTo>
                  <a:cubicBezTo>
                    <a:pt x="19024" y="95541"/>
                    <a:pt x="22646" y="105732"/>
                    <a:pt x="31098" y="109129"/>
                  </a:cubicBezTo>
                  <a:cubicBezTo>
                    <a:pt x="33110" y="109978"/>
                    <a:pt x="35122" y="110403"/>
                    <a:pt x="37134" y="110403"/>
                  </a:cubicBezTo>
                  <a:cubicBezTo>
                    <a:pt x="43573" y="110403"/>
                    <a:pt x="49610" y="106581"/>
                    <a:pt x="52024" y="99787"/>
                  </a:cubicBezTo>
                  <a:lnTo>
                    <a:pt x="68524" y="55626"/>
                  </a:lnTo>
                  <a:lnTo>
                    <a:pt x="85427" y="48832"/>
                  </a:lnTo>
                  <a:lnTo>
                    <a:pt x="57658" y="191930"/>
                  </a:lnTo>
                  <a:lnTo>
                    <a:pt x="3732" y="261144"/>
                  </a:lnTo>
                  <a:cubicBezTo>
                    <a:pt x="-1902" y="268363"/>
                    <a:pt x="-1097" y="278979"/>
                    <a:pt x="5744" y="284923"/>
                  </a:cubicBezTo>
                  <a:cubicBezTo>
                    <a:pt x="8561" y="287471"/>
                    <a:pt x="12183" y="288745"/>
                    <a:pt x="15805" y="288745"/>
                  </a:cubicBezTo>
                  <a:cubicBezTo>
                    <a:pt x="20634" y="288745"/>
                    <a:pt x="25061" y="286622"/>
                    <a:pt x="28280" y="282376"/>
                  </a:cubicBezTo>
                  <a:lnTo>
                    <a:pt x="84622" y="210189"/>
                  </a:lnTo>
                  <a:cubicBezTo>
                    <a:pt x="86232" y="208066"/>
                    <a:pt x="87439" y="205519"/>
                    <a:pt x="87841" y="202971"/>
                  </a:cubicBezTo>
                  <a:lnTo>
                    <a:pt x="97500" y="153714"/>
                  </a:lnTo>
                  <a:lnTo>
                    <a:pt x="140963" y="186835"/>
                  </a:lnTo>
                  <a:lnTo>
                    <a:pt x="140963" y="271760"/>
                  </a:lnTo>
                  <a:cubicBezTo>
                    <a:pt x="140963" y="281102"/>
                    <a:pt x="148207" y="288745"/>
                    <a:pt x="157061" y="288745"/>
                  </a:cubicBezTo>
                  <a:cubicBezTo>
                    <a:pt x="165914" y="288745"/>
                    <a:pt x="173158" y="281102"/>
                    <a:pt x="173158" y="271760"/>
                  </a:cubicBezTo>
                  <a:lnTo>
                    <a:pt x="173158" y="178343"/>
                  </a:lnTo>
                  <a:cubicBezTo>
                    <a:pt x="173158" y="172822"/>
                    <a:pt x="170743" y="167727"/>
                    <a:pt x="166719" y="164755"/>
                  </a:cubicBezTo>
                  <a:lnTo>
                    <a:pt x="127683" y="134606"/>
                  </a:lnTo>
                  <a:lnTo>
                    <a:pt x="138548" y="77282"/>
                  </a:lnTo>
                  <a:lnTo>
                    <a:pt x="146195" y="95965"/>
                  </a:lnTo>
                  <a:cubicBezTo>
                    <a:pt x="148207" y="100211"/>
                    <a:pt x="151426" y="103609"/>
                    <a:pt x="155853" y="105307"/>
                  </a:cubicBezTo>
                  <a:lnTo>
                    <a:pt x="204146" y="122292"/>
                  </a:lnTo>
                  <a:cubicBezTo>
                    <a:pt x="205755" y="122717"/>
                    <a:pt x="207365" y="123141"/>
                    <a:pt x="209377" y="123141"/>
                  </a:cubicBezTo>
                  <a:cubicBezTo>
                    <a:pt x="216219" y="123141"/>
                    <a:pt x="222255" y="118470"/>
                    <a:pt x="224670" y="111676"/>
                  </a:cubicBezTo>
                  <a:cubicBezTo>
                    <a:pt x="227487" y="102759"/>
                    <a:pt x="223060" y="92993"/>
                    <a:pt x="214609" y="90021"/>
                  </a:cubicBezTo>
                  <a:close/>
                </a:path>
              </a:pathLst>
            </a:custGeom>
            <a:solidFill>
              <a:srgbClr val="0070C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endParaRPr>
            </a:p>
          </p:txBody>
        </p:sp>
      </p:grpSp>
      <p:grpSp>
        <p:nvGrpSpPr>
          <p:cNvPr id="45" name="グラフィックス 35" descr="歩く 単色塗りつぶし">
            <a:extLst>
              <a:ext uri="{FF2B5EF4-FFF2-40B4-BE49-F238E27FC236}">
                <a16:creationId xmlns:a16="http://schemas.microsoft.com/office/drawing/2014/main" id="{AA396C39-BCE5-4329-A569-A8E80DDEC38F}"/>
              </a:ext>
            </a:extLst>
          </p:cNvPr>
          <p:cNvGrpSpPr/>
          <p:nvPr/>
        </p:nvGrpSpPr>
        <p:grpSpPr>
          <a:xfrm flipH="1">
            <a:off x="8492524" y="983861"/>
            <a:ext cx="273287" cy="365177"/>
            <a:chOff x="7240457" y="2944828"/>
            <a:chExt cx="225516" cy="365177"/>
          </a:xfrm>
          <a:solidFill>
            <a:srgbClr val="0070C0"/>
          </a:solidFill>
        </p:grpSpPr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80231B13-FD5C-4254-A2BA-9930F05D52A1}"/>
                </a:ext>
              </a:extLst>
            </p:cNvPr>
            <p:cNvSpPr/>
            <p:nvPr/>
          </p:nvSpPr>
          <p:spPr>
            <a:xfrm>
              <a:off x="7341176" y="2944828"/>
              <a:ext cx="64390" cy="67940"/>
            </a:xfrm>
            <a:custGeom>
              <a:avLst/>
              <a:gdLst>
                <a:gd name="connsiteX0" fmla="*/ 64390 w 64390"/>
                <a:gd name="connsiteY0" fmla="*/ 33970 h 67940"/>
                <a:gd name="connsiteX1" fmla="*/ 32195 w 64390"/>
                <a:gd name="connsiteY1" fmla="*/ 67940 h 67940"/>
                <a:gd name="connsiteX2" fmla="*/ 0 w 64390"/>
                <a:gd name="connsiteY2" fmla="*/ 33970 h 67940"/>
                <a:gd name="connsiteX3" fmla="*/ 32195 w 64390"/>
                <a:gd name="connsiteY3" fmla="*/ 0 h 67940"/>
                <a:gd name="connsiteX4" fmla="*/ 64390 w 64390"/>
                <a:gd name="connsiteY4" fmla="*/ 33970 h 6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390" h="67940">
                  <a:moveTo>
                    <a:pt x="64390" y="33970"/>
                  </a:moveTo>
                  <a:cubicBezTo>
                    <a:pt x="64390" y="52731"/>
                    <a:pt x="49976" y="67940"/>
                    <a:pt x="32195" y="67940"/>
                  </a:cubicBezTo>
                  <a:cubicBezTo>
                    <a:pt x="14414" y="67940"/>
                    <a:pt x="0" y="52731"/>
                    <a:pt x="0" y="33970"/>
                  </a:cubicBezTo>
                  <a:cubicBezTo>
                    <a:pt x="0" y="15209"/>
                    <a:pt x="14414" y="0"/>
                    <a:pt x="32195" y="0"/>
                  </a:cubicBezTo>
                  <a:cubicBezTo>
                    <a:pt x="49976" y="0"/>
                    <a:pt x="64390" y="15209"/>
                    <a:pt x="64390" y="33970"/>
                  </a:cubicBezTo>
                  <a:close/>
                </a:path>
              </a:pathLst>
            </a:custGeom>
            <a:solidFill>
              <a:srgbClr val="0070C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endParaRPr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CD890A73-BCE8-43ED-B77E-73D7A0B8B936}"/>
                </a:ext>
              </a:extLst>
            </p:cNvPr>
            <p:cNvSpPr/>
            <p:nvPr/>
          </p:nvSpPr>
          <p:spPr>
            <a:xfrm>
              <a:off x="7240457" y="3021260"/>
              <a:ext cx="225516" cy="288745"/>
            </a:xfrm>
            <a:custGeom>
              <a:avLst/>
              <a:gdLst>
                <a:gd name="connsiteX0" fmla="*/ 214609 w 225516"/>
                <a:gd name="connsiteY0" fmla="*/ 90021 h 288745"/>
                <a:gd name="connsiteX1" fmla="*/ 173158 w 225516"/>
                <a:gd name="connsiteY1" fmla="*/ 75583 h 288745"/>
                <a:gd name="connsiteX2" fmla="*/ 149414 w 225516"/>
                <a:gd name="connsiteY2" fmla="*/ 17834 h 288745"/>
                <a:gd name="connsiteX3" fmla="*/ 121244 w 225516"/>
                <a:gd name="connsiteY3" fmla="*/ 0 h 288745"/>
                <a:gd name="connsiteX4" fmla="*/ 107561 w 225516"/>
                <a:gd name="connsiteY4" fmla="*/ 3397 h 288745"/>
                <a:gd name="connsiteX5" fmla="*/ 51219 w 225516"/>
                <a:gd name="connsiteY5" fmla="*/ 26751 h 288745"/>
                <a:gd name="connsiteX6" fmla="*/ 42366 w 225516"/>
                <a:gd name="connsiteY6" fmla="*/ 36093 h 288745"/>
                <a:gd name="connsiteX7" fmla="*/ 22244 w 225516"/>
                <a:gd name="connsiteY7" fmla="*/ 87048 h 288745"/>
                <a:gd name="connsiteX8" fmla="*/ 31098 w 225516"/>
                <a:gd name="connsiteY8" fmla="*/ 109129 h 288745"/>
                <a:gd name="connsiteX9" fmla="*/ 37134 w 225516"/>
                <a:gd name="connsiteY9" fmla="*/ 110403 h 288745"/>
                <a:gd name="connsiteX10" fmla="*/ 52024 w 225516"/>
                <a:gd name="connsiteY10" fmla="*/ 99787 h 288745"/>
                <a:gd name="connsiteX11" fmla="*/ 68524 w 225516"/>
                <a:gd name="connsiteY11" fmla="*/ 55626 h 288745"/>
                <a:gd name="connsiteX12" fmla="*/ 85427 w 225516"/>
                <a:gd name="connsiteY12" fmla="*/ 48832 h 288745"/>
                <a:gd name="connsiteX13" fmla="*/ 57658 w 225516"/>
                <a:gd name="connsiteY13" fmla="*/ 191930 h 288745"/>
                <a:gd name="connsiteX14" fmla="*/ 3732 w 225516"/>
                <a:gd name="connsiteY14" fmla="*/ 261144 h 288745"/>
                <a:gd name="connsiteX15" fmla="*/ 5744 w 225516"/>
                <a:gd name="connsiteY15" fmla="*/ 284923 h 288745"/>
                <a:gd name="connsiteX16" fmla="*/ 15805 w 225516"/>
                <a:gd name="connsiteY16" fmla="*/ 288745 h 288745"/>
                <a:gd name="connsiteX17" fmla="*/ 28280 w 225516"/>
                <a:gd name="connsiteY17" fmla="*/ 282376 h 288745"/>
                <a:gd name="connsiteX18" fmla="*/ 84622 w 225516"/>
                <a:gd name="connsiteY18" fmla="*/ 210189 h 288745"/>
                <a:gd name="connsiteX19" fmla="*/ 87841 w 225516"/>
                <a:gd name="connsiteY19" fmla="*/ 202971 h 288745"/>
                <a:gd name="connsiteX20" fmla="*/ 97500 w 225516"/>
                <a:gd name="connsiteY20" fmla="*/ 153714 h 288745"/>
                <a:gd name="connsiteX21" fmla="*/ 140963 w 225516"/>
                <a:gd name="connsiteY21" fmla="*/ 186835 h 288745"/>
                <a:gd name="connsiteX22" fmla="*/ 140963 w 225516"/>
                <a:gd name="connsiteY22" fmla="*/ 271760 h 288745"/>
                <a:gd name="connsiteX23" fmla="*/ 157061 w 225516"/>
                <a:gd name="connsiteY23" fmla="*/ 288745 h 288745"/>
                <a:gd name="connsiteX24" fmla="*/ 173158 w 225516"/>
                <a:gd name="connsiteY24" fmla="*/ 271760 h 288745"/>
                <a:gd name="connsiteX25" fmla="*/ 173158 w 225516"/>
                <a:gd name="connsiteY25" fmla="*/ 178343 h 288745"/>
                <a:gd name="connsiteX26" fmla="*/ 166719 w 225516"/>
                <a:gd name="connsiteY26" fmla="*/ 164755 h 288745"/>
                <a:gd name="connsiteX27" fmla="*/ 127683 w 225516"/>
                <a:gd name="connsiteY27" fmla="*/ 134606 h 288745"/>
                <a:gd name="connsiteX28" fmla="*/ 138548 w 225516"/>
                <a:gd name="connsiteY28" fmla="*/ 77282 h 288745"/>
                <a:gd name="connsiteX29" fmla="*/ 146195 w 225516"/>
                <a:gd name="connsiteY29" fmla="*/ 95965 h 288745"/>
                <a:gd name="connsiteX30" fmla="*/ 155853 w 225516"/>
                <a:gd name="connsiteY30" fmla="*/ 105307 h 288745"/>
                <a:gd name="connsiteX31" fmla="*/ 204146 w 225516"/>
                <a:gd name="connsiteY31" fmla="*/ 122292 h 288745"/>
                <a:gd name="connsiteX32" fmla="*/ 209377 w 225516"/>
                <a:gd name="connsiteY32" fmla="*/ 123141 h 288745"/>
                <a:gd name="connsiteX33" fmla="*/ 224670 w 225516"/>
                <a:gd name="connsiteY33" fmla="*/ 111676 h 288745"/>
                <a:gd name="connsiteX34" fmla="*/ 214609 w 225516"/>
                <a:gd name="connsiteY34" fmla="*/ 90021 h 288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5516" h="288745">
                  <a:moveTo>
                    <a:pt x="214609" y="90021"/>
                  </a:moveTo>
                  <a:lnTo>
                    <a:pt x="173158" y="75583"/>
                  </a:lnTo>
                  <a:cubicBezTo>
                    <a:pt x="173158" y="75583"/>
                    <a:pt x="150219" y="19533"/>
                    <a:pt x="149414" y="17834"/>
                  </a:cubicBezTo>
                  <a:cubicBezTo>
                    <a:pt x="143780" y="7219"/>
                    <a:pt x="133317" y="0"/>
                    <a:pt x="121244" y="0"/>
                  </a:cubicBezTo>
                  <a:cubicBezTo>
                    <a:pt x="116414" y="0"/>
                    <a:pt x="111585" y="1274"/>
                    <a:pt x="107561" y="3397"/>
                  </a:cubicBezTo>
                  <a:lnTo>
                    <a:pt x="51219" y="26751"/>
                  </a:lnTo>
                  <a:cubicBezTo>
                    <a:pt x="47195" y="28450"/>
                    <a:pt x="43976" y="31847"/>
                    <a:pt x="42366" y="36093"/>
                  </a:cubicBezTo>
                  <a:lnTo>
                    <a:pt x="22244" y="87048"/>
                  </a:lnTo>
                  <a:cubicBezTo>
                    <a:pt x="19024" y="95541"/>
                    <a:pt x="22646" y="105732"/>
                    <a:pt x="31098" y="109129"/>
                  </a:cubicBezTo>
                  <a:cubicBezTo>
                    <a:pt x="33110" y="109978"/>
                    <a:pt x="35122" y="110403"/>
                    <a:pt x="37134" y="110403"/>
                  </a:cubicBezTo>
                  <a:cubicBezTo>
                    <a:pt x="43573" y="110403"/>
                    <a:pt x="49610" y="106581"/>
                    <a:pt x="52024" y="99787"/>
                  </a:cubicBezTo>
                  <a:lnTo>
                    <a:pt x="68524" y="55626"/>
                  </a:lnTo>
                  <a:lnTo>
                    <a:pt x="85427" y="48832"/>
                  </a:lnTo>
                  <a:lnTo>
                    <a:pt x="57658" y="191930"/>
                  </a:lnTo>
                  <a:lnTo>
                    <a:pt x="3732" y="261144"/>
                  </a:lnTo>
                  <a:cubicBezTo>
                    <a:pt x="-1902" y="268363"/>
                    <a:pt x="-1097" y="278979"/>
                    <a:pt x="5744" y="284923"/>
                  </a:cubicBezTo>
                  <a:cubicBezTo>
                    <a:pt x="8561" y="287471"/>
                    <a:pt x="12183" y="288745"/>
                    <a:pt x="15805" y="288745"/>
                  </a:cubicBezTo>
                  <a:cubicBezTo>
                    <a:pt x="20634" y="288745"/>
                    <a:pt x="25061" y="286622"/>
                    <a:pt x="28280" y="282376"/>
                  </a:cubicBezTo>
                  <a:lnTo>
                    <a:pt x="84622" y="210189"/>
                  </a:lnTo>
                  <a:cubicBezTo>
                    <a:pt x="86232" y="208066"/>
                    <a:pt x="87439" y="205519"/>
                    <a:pt x="87841" y="202971"/>
                  </a:cubicBezTo>
                  <a:lnTo>
                    <a:pt x="97500" y="153714"/>
                  </a:lnTo>
                  <a:lnTo>
                    <a:pt x="140963" y="186835"/>
                  </a:lnTo>
                  <a:lnTo>
                    <a:pt x="140963" y="271760"/>
                  </a:lnTo>
                  <a:cubicBezTo>
                    <a:pt x="140963" y="281102"/>
                    <a:pt x="148207" y="288745"/>
                    <a:pt x="157061" y="288745"/>
                  </a:cubicBezTo>
                  <a:cubicBezTo>
                    <a:pt x="165914" y="288745"/>
                    <a:pt x="173158" y="281102"/>
                    <a:pt x="173158" y="271760"/>
                  </a:cubicBezTo>
                  <a:lnTo>
                    <a:pt x="173158" y="178343"/>
                  </a:lnTo>
                  <a:cubicBezTo>
                    <a:pt x="173158" y="172822"/>
                    <a:pt x="170743" y="167727"/>
                    <a:pt x="166719" y="164755"/>
                  </a:cubicBezTo>
                  <a:lnTo>
                    <a:pt x="127683" y="134606"/>
                  </a:lnTo>
                  <a:lnTo>
                    <a:pt x="138548" y="77282"/>
                  </a:lnTo>
                  <a:lnTo>
                    <a:pt x="146195" y="95965"/>
                  </a:lnTo>
                  <a:cubicBezTo>
                    <a:pt x="148207" y="100211"/>
                    <a:pt x="151426" y="103609"/>
                    <a:pt x="155853" y="105307"/>
                  </a:cubicBezTo>
                  <a:lnTo>
                    <a:pt x="204146" y="122292"/>
                  </a:lnTo>
                  <a:cubicBezTo>
                    <a:pt x="205755" y="122717"/>
                    <a:pt x="207365" y="123141"/>
                    <a:pt x="209377" y="123141"/>
                  </a:cubicBezTo>
                  <a:cubicBezTo>
                    <a:pt x="216219" y="123141"/>
                    <a:pt x="222255" y="118470"/>
                    <a:pt x="224670" y="111676"/>
                  </a:cubicBezTo>
                  <a:cubicBezTo>
                    <a:pt x="227487" y="102759"/>
                    <a:pt x="223060" y="92993"/>
                    <a:pt x="214609" y="90021"/>
                  </a:cubicBezTo>
                  <a:close/>
                </a:path>
              </a:pathLst>
            </a:custGeom>
            <a:solidFill>
              <a:srgbClr val="0070C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endParaRPr>
            </a:p>
          </p:txBody>
        </p:sp>
      </p:grpSp>
      <p:grpSp>
        <p:nvGrpSpPr>
          <p:cNvPr id="50" name="グラフィックス 35" descr="歩く 単色塗りつぶし">
            <a:extLst>
              <a:ext uri="{FF2B5EF4-FFF2-40B4-BE49-F238E27FC236}">
                <a16:creationId xmlns:a16="http://schemas.microsoft.com/office/drawing/2014/main" id="{2922DF56-B2B9-41B8-9AF4-D93453809F14}"/>
              </a:ext>
            </a:extLst>
          </p:cNvPr>
          <p:cNvGrpSpPr/>
          <p:nvPr/>
        </p:nvGrpSpPr>
        <p:grpSpPr>
          <a:xfrm flipH="1">
            <a:off x="6239089" y="745563"/>
            <a:ext cx="273287" cy="420887"/>
            <a:chOff x="7240457" y="2944828"/>
            <a:chExt cx="225516" cy="365177"/>
          </a:xfrm>
          <a:solidFill>
            <a:srgbClr val="0070C0"/>
          </a:solidFill>
        </p:grpSpPr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C0C4A76F-F89B-48E6-8796-69636A8DBB29}"/>
                </a:ext>
              </a:extLst>
            </p:cNvPr>
            <p:cNvSpPr/>
            <p:nvPr/>
          </p:nvSpPr>
          <p:spPr>
            <a:xfrm>
              <a:off x="7341176" y="2944828"/>
              <a:ext cx="64390" cy="67940"/>
            </a:xfrm>
            <a:custGeom>
              <a:avLst/>
              <a:gdLst>
                <a:gd name="connsiteX0" fmla="*/ 64390 w 64390"/>
                <a:gd name="connsiteY0" fmla="*/ 33970 h 67940"/>
                <a:gd name="connsiteX1" fmla="*/ 32195 w 64390"/>
                <a:gd name="connsiteY1" fmla="*/ 67940 h 67940"/>
                <a:gd name="connsiteX2" fmla="*/ 0 w 64390"/>
                <a:gd name="connsiteY2" fmla="*/ 33970 h 67940"/>
                <a:gd name="connsiteX3" fmla="*/ 32195 w 64390"/>
                <a:gd name="connsiteY3" fmla="*/ 0 h 67940"/>
                <a:gd name="connsiteX4" fmla="*/ 64390 w 64390"/>
                <a:gd name="connsiteY4" fmla="*/ 33970 h 6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390" h="67940">
                  <a:moveTo>
                    <a:pt x="64390" y="33970"/>
                  </a:moveTo>
                  <a:cubicBezTo>
                    <a:pt x="64390" y="52731"/>
                    <a:pt x="49976" y="67940"/>
                    <a:pt x="32195" y="67940"/>
                  </a:cubicBezTo>
                  <a:cubicBezTo>
                    <a:pt x="14414" y="67940"/>
                    <a:pt x="0" y="52731"/>
                    <a:pt x="0" y="33970"/>
                  </a:cubicBezTo>
                  <a:cubicBezTo>
                    <a:pt x="0" y="15209"/>
                    <a:pt x="14414" y="0"/>
                    <a:pt x="32195" y="0"/>
                  </a:cubicBezTo>
                  <a:cubicBezTo>
                    <a:pt x="49976" y="0"/>
                    <a:pt x="64390" y="15209"/>
                    <a:pt x="64390" y="33970"/>
                  </a:cubicBezTo>
                  <a:close/>
                </a:path>
              </a:pathLst>
            </a:custGeom>
            <a:solidFill>
              <a:srgbClr val="0070C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endParaRPr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EC1FF56C-C0CE-4D8E-A78F-5E8C18D36BF0}"/>
                </a:ext>
              </a:extLst>
            </p:cNvPr>
            <p:cNvSpPr/>
            <p:nvPr/>
          </p:nvSpPr>
          <p:spPr>
            <a:xfrm>
              <a:off x="7240457" y="3021260"/>
              <a:ext cx="225516" cy="288745"/>
            </a:xfrm>
            <a:custGeom>
              <a:avLst/>
              <a:gdLst>
                <a:gd name="connsiteX0" fmla="*/ 214609 w 225516"/>
                <a:gd name="connsiteY0" fmla="*/ 90021 h 288745"/>
                <a:gd name="connsiteX1" fmla="*/ 173158 w 225516"/>
                <a:gd name="connsiteY1" fmla="*/ 75583 h 288745"/>
                <a:gd name="connsiteX2" fmla="*/ 149414 w 225516"/>
                <a:gd name="connsiteY2" fmla="*/ 17834 h 288745"/>
                <a:gd name="connsiteX3" fmla="*/ 121244 w 225516"/>
                <a:gd name="connsiteY3" fmla="*/ 0 h 288745"/>
                <a:gd name="connsiteX4" fmla="*/ 107561 w 225516"/>
                <a:gd name="connsiteY4" fmla="*/ 3397 h 288745"/>
                <a:gd name="connsiteX5" fmla="*/ 51219 w 225516"/>
                <a:gd name="connsiteY5" fmla="*/ 26751 h 288745"/>
                <a:gd name="connsiteX6" fmla="*/ 42366 w 225516"/>
                <a:gd name="connsiteY6" fmla="*/ 36093 h 288745"/>
                <a:gd name="connsiteX7" fmla="*/ 22244 w 225516"/>
                <a:gd name="connsiteY7" fmla="*/ 87048 h 288745"/>
                <a:gd name="connsiteX8" fmla="*/ 31098 w 225516"/>
                <a:gd name="connsiteY8" fmla="*/ 109129 h 288745"/>
                <a:gd name="connsiteX9" fmla="*/ 37134 w 225516"/>
                <a:gd name="connsiteY9" fmla="*/ 110403 h 288745"/>
                <a:gd name="connsiteX10" fmla="*/ 52024 w 225516"/>
                <a:gd name="connsiteY10" fmla="*/ 99787 h 288745"/>
                <a:gd name="connsiteX11" fmla="*/ 68524 w 225516"/>
                <a:gd name="connsiteY11" fmla="*/ 55626 h 288745"/>
                <a:gd name="connsiteX12" fmla="*/ 85427 w 225516"/>
                <a:gd name="connsiteY12" fmla="*/ 48832 h 288745"/>
                <a:gd name="connsiteX13" fmla="*/ 57658 w 225516"/>
                <a:gd name="connsiteY13" fmla="*/ 191930 h 288745"/>
                <a:gd name="connsiteX14" fmla="*/ 3732 w 225516"/>
                <a:gd name="connsiteY14" fmla="*/ 261144 h 288745"/>
                <a:gd name="connsiteX15" fmla="*/ 5744 w 225516"/>
                <a:gd name="connsiteY15" fmla="*/ 284923 h 288745"/>
                <a:gd name="connsiteX16" fmla="*/ 15805 w 225516"/>
                <a:gd name="connsiteY16" fmla="*/ 288745 h 288745"/>
                <a:gd name="connsiteX17" fmla="*/ 28280 w 225516"/>
                <a:gd name="connsiteY17" fmla="*/ 282376 h 288745"/>
                <a:gd name="connsiteX18" fmla="*/ 84622 w 225516"/>
                <a:gd name="connsiteY18" fmla="*/ 210189 h 288745"/>
                <a:gd name="connsiteX19" fmla="*/ 87841 w 225516"/>
                <a:gd name="connsiteY19" fmla="*/ 202971 h 288745"/>
                <a:gd name="connsiteX20" fmla="*/ 97500 w 225516"/>
                <a:gd name="connsiteY20" fmla="*/ 153714 h 288745"/>
                <a:gd name="connsiteX21" fmla="*/ 140963 w 225516"/>
                <a:gd name="connsiteY21" fmla="*/ 186835 h 288745"/>
                <a:gd name="connsiteX22" fmla="*/ 140963 w 225516"/>
                <a:gd name="connsiteY22" fmla="*/ 271760 h 288745"/>
                <a:gd name="connsiteX23" fmla="*/ 157061 w 225516"/>
                <a:gd name="connsiteY23" fmla="*/ 288745 h 288745"/>
                <a:gd name="connsiteX24" fmla="*/ 173158 w 225516"/>
                <a:gd name="connsiteY24" fmla="*/ 271760 h 288745"/>
                <a:gd name="connsiteX25" fmla="*/ 173158 w 225516"/>
                <a:gd name="connsiteY25" fmla="*/ 178343 h 288745"/>
                <a:gd name="connsiteX26" fmla="*/ 166719 w 225516"/>
                <a:gd name="connsiteY26" fmla="*/ 164755 h 288745"/>
                <a:gd name="connsiteX27" fmla="*/ 127683 w 225516"/>
                <a:gd name="connsiteY27" fmla="*/ 134606 h 288745"/>
                <a:gd name="connsiteX28" fmla="*/ 138548 w 225516"/>
                <a:gd name="connsiteY28" fmla="*/ 77282 h 288745"/>
                <a:gd name="connsiteX29" fmla="*/ 146195 w 225516"/>
                <a:gd name="connsiteY29" fmla="*/ 95965 h 288745"/>
                <a:gd name="connsiteX30" fmla="*/ 155853 w 225516"/>
                <a:gd name="connsiteY30" fmla="*/ 105307 h 288745"/>
                <a:gd name="connsiteX31" fmla="*/ 204146 w 225516"/>
                <a:gd name="connsiteY31" fmla="*/ 122292 h 288745"/>
                <a:gd name="connsiteX32" fmla="*/ 209377 w 225516"/>
                <a:gd name="connsiteY32" fmla="*/ 123141 h 288745"/>
                <a:gd name="connsiteX33" fmla="*/ 224670 w 225516"/>
                <a:gd name="connsiteY33" fmla="*/ 111676 h 288745"/>
                <a:gd name="connsiteX34" fmla="*/ 214609 w 225516"/>
                <a:gd name="connsiteY34" fmla="*/ 90021 h 288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5516" h="288745">
                  <a:moveTo>
                    <a:pt x="214609" y="90021"/>
                  </a:moveTo>
                  <a:lnTo>
                    <a:pt x="173158" y="75583"/>
                  </a:lnTo>
                  <a:cubicBezTo>
                    <a:pt x="173158" y="75583"/>
                    <a:pt x="150219" y="19533"/>
                    <a:pt x="149414" y="17834"/>
                  </a:cubicBezTo>
                  <a:cubicBezTo>
                    <a:pt x="143780" y="7219"/>
                    <a:pt x="133317" y="0"/>
                    <a:pt x="121244" y="0"/>
                  </a:cubicBezTo>
                  <a:cubicBezTo>
                    <a:pt x="116414" y="0"/>
                    <a:pt x="111585" y="1274"/>
                    <a:pt x="107561" y="3397"/>
                  </a:cubicBezTo>
                  <a:lnTo>
                    <a:pt x="51219" y="26751"/>
                  </a:lnTo>
                  <a:cubicBezTo>
                    <a:pt x="47195" y="28450"/>
                    <a:pt x="43976" y="31847"/>
                    <a:pt x="42366" y="36093"/>
                  </a:cubicBezTo>
                  <a:lnTo>
                    <a:pt x="22244" y="87048"/>
                  </a:lnTo>
                  <a:cubicBezTo>
                    <a:pt x="19024" y="95541"/>
                    <a:pt x="22646" y="105732"/>
                    <a:pt x="31098" y="109129"/>
                  </a:cubicBezTo>
                  <a:cubicBezTo>
                    <a:pt x="33110" y="109978"/>
                    <a:pt x="35122" y="110403"/>
                    <a:pt x="37134" y="110403"/>
                  </a:cubicBezTo>
                  <a:cubicBezTo>
                    <a:pt x="43573" y="110403"/>
                    <a:pt x="49610" y="106581"/>
                    <a:pt x="52024" y="99787"/>
                  </a:cubicBezTo>
                  <a:lnTo>
                    <a:pt x="68524" y="55626"/>
                  </a:lnTo>
                  <a:lnTo>
                    <a:pt x="85427" y="48832"/>
                  </a:lnTo>
                  <a:lnTo>
                    <a:pt x="57658" y="191930"/>
                  </a:lnTo>
                  <a:lnTo>
                    <a:pt x="3732" y="261144"/>
                  </a:lnTo>
                  <a:cubicBezTo>
                    <a:pt x="-1902" y="268363"/>
                    <a:pt x="-1097" y="278979"/>
                    <a:pt x="5744" y="284923"/>
                  </a:cubicBezTo>
                  <a:cubicBezTo>
                    <a:pt x="8561" y="287471"/>
                    <a:pt x="12183" y="288745"/>
                    <a:pt x="15805" y="288745"/>
                  </a:cubicBezTo>
                  <a:cubicBezTo>
                    <a:pt x="20634" y="288745"/>
                    <a:pt x="25061" y="286622"/>
                    <a:pt x="28280" y="282376"/>
                  </a:cubicBezTo>
                  <a:lnTo>
                    <a:pt x="84622" y="210189"/>
                  </a:lnTo>
                  <a:cubicBezTo>
                    <a:pt x="86232" y="208066"/>
                    <a:pt x="87439" y="205519"/>
                    <a:pt x="87841" y="202971"/>
                  </a:cubicBezTo>
                  <a:lnTo>
                    <a:pt x="97500" y="153714"/>
                  </a:lnTo>
                  <a:lnTo>
                    <a:pt x="140963" y="186835"/>
                  </a:lnTo>
                  <a:lnTo>
                    <a:pt x="140963" y="271760"/>
                  </a:lnTo>
                  <a:cubicBezTo>
                    <a:pt x="140963" y="281102"/>
                    <a:pt x="148207" y="288745"/>
                    <a:pt x="157061" y="288745"/>
                  </a:cubicBezTo>
                  <a:cubicBezTo>
                    <a:pt x="165914" y="288745"/>
                    <a:pt x="173158" y="281102"/>
                    <a:pt x="173158" y="271760"/>
                  </a:cubicBezTo>
                  <a:lnTo>
                    <a:pt x="173158" y="178343"/>
                  </a:lnTo>
                  <a:cubicBezTo>
                    <a:pt x="173158" y="172822"/>
                    <a:pt x="170743" y="167727"/>
                    <a:pt x="166719" y="164755"/>
                  </a:cubicBezTo>
                  <a:lnTo>
                    <a:pt x="127683" y="134606"/>
                  </a:lnTo>
                  <a:lnTo>
                    <a:pt x="138548" y="77282"/>
                  </a:lnTo>
                  <a:lnTo>
                    <a:pt x="146195" y="95965"/>
                  </a:lnTo>
                  <a:cubicBezTo>
                    <a:pt x="148207" y="100211"/>
                    <a:pt x="151426" y="103609"/>
                    <a:pt x="155853" y="105307"/>
                  </a:cubicBezTo>
                  <a:lnTo>
                    <a:pt x="204146" y="122292"/>
                  </a:lnTo>
                  <a:cubicBezTo>
                    <a:pt x="205755" y="122717"/>
                    <a:pt x="207365" y="123141"/>
                    <a:pt x="209377" y="123141"/>
                  </a:cubicBezTo>
                  <a:cubicBezTo>
                    <a:pt x="216219" y="123141"/>
                    <a:pt x="222255" y="118470"/>
                    <a:pt x="224670" y="111676"/>
                  </a:cubicBezTo>
                  <a:cubicBezTo>
                    <a:pt x="227487" y="102759"/>
                    <a:pt x="223060" y="92993"/>
                    <a:pt x="214609" y="90021"/>
                  </a:cubicBezTo>
                  <a:close/>
                </a:path>
              </a:pathLst>
            </a:custGeom>
            <a:solidFill>
              <a:srgbClr val="0070C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endParaRPr>
            </a:p>
          </p:txBody>
        </p:sp>
      </p:grpSp>
      <p:pic>
        <p:nvPicPr>
          <p:cNvPr id="54" name="グラフィックス 53" descr="歩く 単色塗りつぶし">
            <a:extLst>
              <a:ext uri="{FF2B5EF4-FFF2-40B4-BE49-F238E27FC236}">
                <a16:creationId xmlns:a16="http://schemas.microsoft.com/office/drawing/2014/main" id="{60C8342E-9257-47C3-B46D-2338FF126A87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35504" y="1166450"/>
            <a:ext cx="463775" cy="457072"/>
          </a:xfrm>
          <a:prstGeom prst="rect">
            <a:avLst/>
          </a:prstGeom>
        </p:spPr>
      </p:pic>
      <p:sp>
        <p:nvSpPr>
          <p:cNvPr id="5" name="楕円 4">
            <a:extLst>
              <a:ext uri="{FF2B5EF4-FFF2-40B4-BE49-F238E27FC236}">
                <a16:creationId xmlns:a16="http://schemas.microsoft.com/office/drawing/2014/main" id="{A54B9F93-86B5-45B3-A48A-99E75E627A84}"/>
              </a:ext>
            </a:extLst>
          </p:cNvPr>
          <p:cNvSpPr/>
          <p:nvPr/>
        </p:nvSpPr>
        <p:spPr>
          <a:xfrm>
            <a:off x="2856718" y="819449"/>
            <a:ext cx="1406694" cy="13258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1" lang="ja-JP" alt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  <a:sym typeface="Arial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E112AC5-A1D8-4012-AF0D-F000032F36AE}"/>
              </a:ext>
            </a:extLst>
          </p:cNvPr>
          <p:cNvSpPr txBox="1"/>
          <p:nvPr/>
        </p:nvSpPr>
        <p:spPr>
          <a:xfrm>
            <a:off x="4124082" y="1767186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レッドゾーン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793072B-96D8-41EC-B9BE-64B44374B2EF}"/>
              </a:ext>
            </a:extLst>
          </p:cNvPr>
          <p:cNvSpPr txBox="1"/>
          <p:nvPr/>
        </p:nvSpPr>
        <p:spPr>
          <a:xfrm>
            <a:off x="160795" y="426194"/>
            <a:ext cx="1545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① ゾーニング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3825F50-4ACE-4331-9FF5-F30D30C0EF9C}"/>
              </a:ext>
            </a:extLst>
          </p:cNvPr>
          <p:cNvSpPr txBox="1"/>
          <p:nvPr/>
        </p:nvSpPr>
        <p:spPr>
          <a:xfrm>
            <a:off x="5995986" y="6519408"/>
            <a:ext cx="2930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○：必ず着用する　△：状況により着用する</a:t>
            </a:r>
            <a:endParaRPr kumimoji="1" lang="ja-JP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  <a:sym typeface="Arial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100090C-F6DD-4A11-95D1-F9B6DCC7D564}"/>
              </a:ext>
            </a:extLst>
          </p:cNvPr>
          <p:cNvSpPr txBox="1"/>
          <p:nvPr/>
        </p:nvSpPr>
        <p:spPr>
          <a:xfrm>
            <a:off x="646183" y="812779"/>
            <a:ext cx="22878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(※)</a:t>
            </a: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エアロゾル発生の恐れが</a:t>
            </a:r>
            <a:endParaRPr kumimoji="1" lang="en-US" altLang="ja-JP" sz="1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  <a:sym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　　ある手技・状況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5245DB03-C9A6-4DF3-B8A1-A22354E0B314}"/>
              </a:ext>
            </a:extLst>
          </p:cNvPr>
          <p:cNvSpPr txBox="1"/>
          <p:nvPr/>
        </p:nvSpPr>
        <p:spPr>
          <a:xfrm>
            <a:off x="2542561" y="2129261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２ｍ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内接近時注意！</a:t>
            </a:r>
          </a:p>
        </p:txBody>
      </p:sp>
      <p:grpSp>
        <p:nvGrpSpPr>
          <p:cNvPr id="61" name="グラフィックス 35" descr="歩く 単色塗りつぶし">
            <a:extLst>
              <a:ext uri="{FF2B5EF4-FFF2-40B4-BE49-F238E27FC236}">
                <a16:creationId xmlns:a16="http://schemas.microsoft.com/office/drawing/2014/main" id="{A1460D61-27B9-4B0C-B185-3591C44EE7DE}"/>
              </a:ext>
            </a:extLst>
          </p:cNvPr>
          <p:cNvGrpSpPr/>
          <p:nvPr/>
        </p:nvGrpSpPr>
        <p:grpSpPr>
          <a:xfrm>
            <a:off x="5678325" y="1482385"/>
            <a:ext cx="289964" cy="411132"/>
            <a:chOff x="7240457" y="2944828"/>
            <a:chExt cx="225516" cy="365177"/>
          </a:xfrm>
          <a:solidFill>
            <a:schemeClr val="accent2"/>
          </a:solidFill>
        </p:grpSpPr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55959FDB-8686-4961-BAD8-1FD4A440769D}"/>
                </a:ext>
              </a:extLst>
            </p:cNvPr>
            <p:cNvSpPr/>
            <p:nvPr/>
          </p:nvSpPr>
          <p:spPr>
            <a:xfrm>
              <a:off x="7341176" y="2944828"/>
              <a:ext cx="64390" cy="67940"/>
            </a:xfrm>
            <a:custGeom>
              <a:avLst/>
              <a:gdLst>
                <a:gd name="connsiteX0" fmla="*/ 64390 w 64390"/>
                <a:gd name="connsiteY0" fmla="*/ 33970 h 67940"/>
                <a:gd name="connsiteX1" fmla="*/ 32195 w 64390"/>
                <a:gd name="connsiteY1" fmla="*/ 67940 h 67940"/>
                <a:gd name="connsiteX2" fmla="*/ 0 w 64390"/>
                <a:gd name="connsiteY2" fmla="*/ 33970 h 67940"/>
                <a:gd name="connsiteX3" fmla="*/ 32195 w 64390"/>
                <a:gd name="connsiteY3" fmla="*/ 0 h 67940"/>
                <a:gd name="connsiteX4" fmla="*/ 64390 w 64390"/>
                <a:gd name="connsiteY4" fmla="*/ 33970 h 6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390" h="67940">
                  <a:moveTo>
                    <a:pt x="64390" y="33970"/>
                  </a:moveTo>
                  <a:cubicBezTo>
                    <a:pt x="64390" y="52731"/>
                    <a:pt x="49976" y="67940"/>
                    <a:pt x="32195" y="67940"/>
                  </a:cubicBezTo>
                  <a:cubicBezTo>
                    <a:pt x="14414" y="67940"/>
                    <a:pt x="0" y="52731"/>
                    <a:pt x="0" y="33970"/>
                  </a:cubicBezTo>
                  <a:cubicBezTo>
                    <a:pt x="0" y="15209"/>
                    <a:pt x="14414" y="0"/>
                    <a:pt x="32195" y="0"/>
                  </a:cubicBezTo>
                  <a:cubicBezTo>
                    <a:pt x="49976" y="0"/>
                    <a:pt x="64390" y="15209"/>
                    <a:pt x="64390" y="33970"/>
                  </a:cubicBez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endParaRPr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56356539-221F-4F71-8ACF-AAE1C6A69961}"/>
                </a:ext>
              </a:extLst>
            </p:cNvPr>
            <p:cNvSpPr/>
            <p:nvPr/>
          </p:nvSpPr>
          <p:spPr>
            <a:xfrm>
              <a:off x="7240457" y="3021260"/>
              <a:ext cx="225516" cy="288745"/>
            </a:xfrm>
            <a:custGeom>
              <a:avLst/>
              <a:gdLst>
                <a:gd name="connsiteX0" fmla="*/ 214609 w 225516"/>
                <a:gd name="connsiteY0" fmla="*/ 90021 h 288745"/>
                <a:gd name="connsiteX1" fmla="*/ 173158 w 225516"/>
                <a:gd name="connsiteY1" fmla="*/ 75583 h 288745"/>
                <a:gd name="connsiteX2" fmla="*/ 149414 w 225516"/>
                <a:gd name="connsiteY2" fmla="*/ 17834 h 288745"/>
                <a:gd name="connsiteX3" fmla="*/ 121244 w 225516"/>
                <a:gd name="connsiteY3" fmla="*/ 0 h 288745"/>
                <a:gd name="connsiteX4" fmla="*/ 107561 w 225516"/>
                <a:gd name="connsiteY4" fmla="*/ 3397 h 288745"/>
                <a:gd name="connsiteX5" fmla="*/ 51219 w 225516"/>
                <a:gd name="connsiteY5" fmla="*/ 26751 h 288745"/>
                <a:gd name="connsiteX6" fmla="*/ 42366 w 225516"/>
                <a:gd name="connsiteY6" fmla="*/ 36093 h 288745"/>
                <a:gd name="connsiteX7" fmla="*/ 22244 w 225516"/>
                <a:gd name="connsiteY7" fmla="*/ 87048 h 288745"/>
                <a:gd name="connsiteX8" fmla="*/ 31098 w 225516"/>
                <a:gd name="connsiteY8" fmla="*/ 109129 h 288745"/>
                <a:gd name="connsiteX9" fmla="*/ 37134 w 225516"/>
                <a:gd name="connsiteY9" fmla="*/ 110403 h 288745"/>
                <a:gd name="connsiteX10" fmla="*/ 52024 w 225516"/>
                <a:gd name="connsiteY10" fmla="*/ 99787 h 288745"/>
                <a:gd name="connsiteX11" fmla="*/ 68524 w 225516"/>
                <a:gd name="connsiteY11" fmla="*/ 55626 h 288745"/>
                <a:gd name="connsiteX12" fmla="*/ 85427 w 225516"/>
                <a:gd name="connsiteY12" fmla="*/ 48832 h 288745"/>
                <a:gd name="connsiteX13" fmla="*/ 57658 w 225516"/>
                <a:gd name="connsiteY13" fmla="*/ 191930 h 288745"/>
                <a:gd name="connsiteX14" fmla="*/ 3732 w 225516"/>
                <a:gd name="connsiteY14" fmla="*/ 261144 h 288745"/>
                <a:gd name="connsiteX15" fmla="*/ 5744 w 225516"/>
                <a:gd name="connsiteY15" fmla="*/ 284923 h 288745"/>
                <a:gd name="connsiteX16" fmla="*/ 15805 w 225516"/>
                <a:gd name="connsiteY16" fmla="*/ 288745 h 288745"/>
                <a:gd name="connsiteX17" fmla="*/ 28280 w 225516"/>
                <a:gd name="connsiteY17" fmla="*/ 282376 h 288745"/>
                <a:gd name="connsiteX18" fmla="*/ 84622 w 225516"/>
                <a:gd name="connsiteY18" fmla="*/ 210189 h 288745"/>
                <a:gd name="connsiteX19" fmla="*/ 87841 w 225516"/>
                <a:gd name="connsiteY19" fmla="*/ 202971 h 288745"/>
                <a:gd name="connsiteX20" fmla="*/ 97500 w 225516"/>
                <a:gd name="connsiteY20" fmla="*/ 153714 h 288745"/>
                <a:gd name="connsiteX21" fmla="*/ 140963 w 225516"/>
                <a:gd name="connsiteY21" fmla="*/ 186835 h 288745"/>
                <a:gd name="connsiteX22" fmla="*/ 140963 w 225516"/>
                <a:gd name="connsiteY22" fmla="*/ 271760 h 288745"/>
                <a:gd name="connsiteX23" fmla="*/ 157061 w 225516"/>
                <a:gd name="connsiteY23" fmla="*/ 288745 h 288745"/>
                <a:gd name="connsiteX24" fmla="*/ 173158 w 225516"/>
                <a:gd name="connsiteY24" fmla="*/ 271760 h 288745"/>
                <a:gd name="connsiteX25" fmla="*/ 173158 w 225516"/>
                <a:gd name="connsiteY25" fmla="*/ 178343 h 288745"/>
                <a:gd name="connsiteX26" fmla="*/ 166719 w 225516"/>
                <a:gd name="connsiteY26" fmla="*/ 164755 h 288745"/>
                <a:gd name="connsiteX27" fmla="*/ 127683 w 225516"/>
                <a:gd name="connsiteY27" fmla="*/ 134606 h 288745"/>
                <a:gd name="connsiteX28" fmla="*/ 138548 w 225516"/>
                <a:gd name="connsiteY28" fmla="*/ 77282 h 288745"/>
                <a:gd name="connsiteX29" fmla="*/ 146195 w 225516"/>
                <a:gd name="connsiteY29" fmla="*/ 95965 h 288745"/>
                <a:gd name="connsiteX30" fmla="*/ 155853 w 225516"/>
                <a:gd name="connsiteY30" fmla="*/ 105307 h 288745"/>
                <a:gd name="connsiteX31" fmla="*/ 204146 w 225516"/>
                <a:gd name="connsiteY31" fmla="*/ 122292 h 288745"/>
                <a:gd name="connsiteX32" fmla="*/ 209377 w 225516"/>
                <a:gd name="connsiteY32" fmla="*/ 123141 h 288745"/>
                <a:gd name="connsiteX33" fmla="*/ 224670 w 225516"/>
                <a:gd name="connsiteY33" fmla="*/ 111676 h 288745"/>
                <a:gd name="connsiteX34" fmla="*/ 214609 w 225516"/>
                <a:gd name="connsiteY34" fmla="*/ 90021 h 288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5516" h="288745">
                  <a:moveTo>
                    <a:pt x="214609" y="90021"/>
                  </a:moveTo>
                  <a:lnTo>
                    <a:pt x="173158" y="75583"/>
                  </a:lnTo>
                  <a:cubicBezTo>
                    <a:pt x="173158" y="75583"/>
                    <a:pt x="150219" y="19533"/>
                    <a:pt x="149414" y="17834"/>
                  </a:cubicBezTo>
                  <a:cubicBezTo>
                    <a:pt x="143780" y="7219"/>
                    <a:pt x="133317" y="0"/>
                    <a:pt x="121244" y="0"/>
                  </a:cubicBezTo>
                  <a:cubicBezTo>
                    <a:pt x="116414" y="0"/>
                    <a:pt x="111585" y="1274"/>
                    <a:pt x="107561" y="3397"/>
                  </a:cubicBezTo>
                  <a:lnTo>
                    <a:pt x="51219" y="26751"/>
                  </a:lnTo>
                  <a:cubicBezTo>
                    <a:pt x="47195" y="28450"/>
                    <a:pt x="43976" y="31847"/>
                    <a:pt x="42366" y="36093"/>
                  </a:cubicBezTo>
                  <a:lnTo>
                    <a:pt x="22244" y="87048"/>
                  </a:lnTo>
                  <a:cubicBezTo>
                    <a:pt x="19024" y="95541"/>
                    <a:pt x="22646" y="105732"/>
                    <a:pt x="31098" y="109129"/>
                  </a:cubicBezTo>
                  <a:cubicBezTo>
                    <a:pt x="33110" y="109978"/>
                    <a:pt x="35122" y="110403"/>
                    <a:pt x="37134" y="110403"/>
                  </a:cubicBezTo>
                  <a:cubicBezTo>
                    <a:pt x="43573" y="110403"/>
                    <a:pt x="49610" y="106581"/>
                    <a:pt x="52024" y="99787"/>
                  </a:cubicBezTo>
                  <a:lnTo>
                    <a:pt x="68524" y="55626"/>
                  </a:lnTo>
                  <a:lnTo>
                    <a:pt x="85427" y="48832"/>
                  </a:lnTo>
                  <a:lnTo>
                    <a:pt x="57658" y="191930"/>
                  </a:lnTo>
                  <a:lnTo>
                    <a:pt x="3732" y="261144"/>
                  </a:lnTo>
                  <a:cubicBezTo>
                    <a:pt x="-1902" y="268363"/>
                    <a:pt x="-1097" y="278979"/>
                    <a:pt x="5744" y="284923"/>
                  </a:cubicBezTo>
                  <a:cubicBezTo>
                    <a:pt x="8561" y="287471"/>
                    <a:pt x="12183" y="288745"/>
                    <a:pt x="15805" y="288745"/>
                  </a:cubicBezTo>
                  <a:cubicBezTo>
                    <a:pt x="20634" y="288745"/>
                    <a:pt x="25061" y="286622"/>
                    <a:pt x="28280" y="282376"/>
                  </a:cubicBezTo>
                  <a:lnTo>
                    <a:pt x="84622" y="210189"/>
                  </a:lnTo>
                  <a:cubicBezTo>
                    <a:pt x="86232" y="208066"/>
                    <a:pt x="87439" y="205519"/>
                    <a:pt x="87841" y="202971"/>
                  </a:cubicBezTo>
                  <a:lnTo>
                    <a:pt x="97500" y="153714"/>
                  </a:lnTo>
                  <a:lnTo>
                    <a:pt x="140963" y="186835"/>
                  </a:lnTo>
                  <a:lnTo>
                    <a:pt x="140963" y="271760"/>
                  </a:lnTo>
                  <a:cubicBezTo>
                    <a:pt x="140963" y="281102"/>
                    <a:pt x="148207" y="288745"/>
                    <a:pt x="157061" y="288745"/>
                  </a:cubicBezTo>
                  <a:cubicBezTo>
                    <a:pt x="165914" y="288745"/>
                    <a:pt x="173158" y="281102"/>
                    <a:pt x="173158" y="271760"/>
                  </a:cubicBezTo>
                  <a:lnTo>
                    <a:pt x="173158" y="178343"/>
                  </a:lnTo>
                  <a:cubicBezTo>
                    <a:pt x="173158" y="172822"/>
                    <a:pt x="170743" y="167727"/>
                    <a:pt x="166719" y="164755"/>
                  </a:cubicBezTo>
                  <a:lnTo>
                    <a:pt x="127683" y="134606"/>
                  </a:lnTo>
                  <a:lnTo>
                    <a:pt x="138548" y="77282"/>
                  </a:lnTo>
                  <a:lnTo>
                    <a:pt x="146195" y="95965"/>
                  </a:lnTo>
                  <a:cubicBezTo>
                    <a:pt x="148207" y="100211"/>
                    <a:pt x="151426" y="103609"/>
                    <a:pt x="155853" y="105307"/>
                  </a:cubicBezTo>
                  <a:lnTo>
                    <a:pt x="204146" y="122292"/>
                  </a:lnTo>
                  <a:cubicBezTo>
                    <a:pt x="205755" y="122717"/>
                    <a:pt x="207365" y="123141"/>
                    <a:pt x="209377" y="123141"/>
                  </a:cubicBezTo>
                  <a:cubicBezTo>
                    <a:pt x="216219" y="123141"/>
                    <a:pt x="222255" y="118470"/>
                    <a:pt x="224670" y="111676"/>
                  </a:cubicBezTo>
                  <a:cubicBezTo>
                    <a:pt x="227487" y="102759"/>
                    <a:pt x="223060" y="92993"/>
                    <a:pt x="214609" y="90021"/>
                  </a:cubicBez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endParaRPr>
            </a:p>
          </p:txBody>
        </p:sp>
      </p:grpSp>
      <p:graphicFrame>
        <p:nvGraphicFramePr>
          <p:cNvPr id="64" name="表 4">
            <a:extLst>
              <a:ext uri="{FF2B5EF4-FFF2-40B4-BE49-F238E27FC236}">
                <a16:creationId xmlns:a16="http://schemas.microsoft.com/office/drawing/2014/main" id="{E1A10A03-F367-4064-B762-4B00277DC909}"/>
              </a:ext>
            </a:extLst>
          </p:cNvPr>
          <p:cNvGraphicFramePr>
            <a:graphicFrameLocks noGrp="1"/>
          </p:cNvGraphicFramePr>
          <p:nvPr/>
        </p:nvGraphicFramePr>
        <p:xfrm>
          <a:off x="759227" y="3168076"/>
          <a:ext cx="8040140" cy="3358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245">
                  <a:extLst>
                    <a:ext uri="{9D8B030D-6E8A-4147-A177-3AD203B41FA5}">
                      <a16:colId xmlns:a16="http://schemas.microsoft.com/office/drawing/2014/main" val="2751228919"/>
                    </a:ext>
                  </a:extLst>
                </a:gridCol>
                <a:gridCol w="925411">
                  <a:extLst>
                    <a:ext uri="{9D8B030D-6E8A-4147-A177-3AD203B41FA5}">
                      <a16:colId xmlns:a16="http://schemas.microsoft.com/office/drawing/2014/main" val="3234144165"/>
                    </a:ext>
                  </a:extLst>
                </a:gridCol>
                <a:gridCol w="957963">
                  <a:extLst>
                    <a:ext uri="{9D8B030D-6E8A-4147-A177-3AD203B41FA5}">
                      <a16:colId xmlns:a16="http://schemas.microsoft.com/office/drawing/2014/main" val="4087616021"/>
                    </a:ext>
                  </a:extLst>
                </a:gridCol>
                <a:gridCol w="920761">
                  <a:extLst>
                    <a:ext uri="{9D8B030D-6E8A-4147-A177-3AD203B41FA5}">
                      <a16:colId xmlns:a16="http://schemas.microsoft.com/office/drawing/2014/main" val="2837095409"/>
                    </a:ext>
                  </a:extLst>
                </a:gridCol>
                <a:gridCol w="976565">
                  <a:extLst>
                    <a:ext uri="{9D8B030D-6E8A-4147-A177-3AD203B41FA5}">
                      <a16:colId xmlns:a16="http://schemas.microsoft.com/office/drawing/2014/main" val="2049126916"/>
                    </a:ext>
                  </a:extLst>
                </a:gridCol>
                <a:gridCol w="925411">
                  <a:extLst>
                    <a:ext uri="{9D8B030D-6E8A-4147-A177-3AD203B41FA5}">
                      <a16:colId xmlns:a16="http://schemas.microsoft.com/office/drawing/2014/main" val="1497334524"/>
                    </a:ext>
                  </a:extLst>
                </a:gridCol>
                <a:gridCol w="925411">
                  <a:extLst>
                    <a:ext uri="{9D8B030D-6E8A-4147-A177-3AD203B41FA5}">
                      <a16:colId xmlns:a16="http://schemas.microsoft.com/office/drawing/2014/main" val="476910782"/>
                    </a:ext>
                  </a:extLst>
                </a:gridCol>
                <a:gridCol w="911373">
                  <a:extLst>
                    <a:ext uri="{9D8B030D-6E8A-4147-A177-3AD203B41FA5}">
                      <a16:colId xmlns:a16="http://schemas.microsoft.com/office/drawing/2014/main" val="2389994623"/>
                    </a:ext>
                  </a:extLst>
                </a:gridCol>
              </a:tblGrid>
              <a:tr h="65927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手袋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900" dirty="0">
                          <a:solidFill>
                            <a:schemeClr val="bg1"/>
                          </a:solidFill>
                        </a:rPr>
                        <a:t>※</a:t>
                      </a:r>
                      <a:r>
                        <a:rPr kumimoji="1" lang="ja-JP" altLang="en-US" sz="900" dirty="0">
                          <a:solidFill>
                            <a:schemeClr val="bg1"/>
                          </a:solidFill>
                        </a:rPr>
                        <a:t>患者毎交換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サージカルマスク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Ｎ９５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マスク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長袖ガウン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>
                          <a:solidFill>
                            <a:schemeClr val="bg1"/>
                          </a:solidFill>
                        </a:rPr>
                        <a:t>※</a:t>
                      </a:r>
                      <a:r>
                        <a:rPr kumimoji="1" lang="ja-JP" altLang="en-US" sz="900" dirty="0">
                          <a:solidFill>
                            <a:schemeClr val="bg1"/>
                          </a:solidFill>
                        </a:rPr>
                        <a:t>汚染時や</a:t>
                      </a:r>
                      <a:endParaRPr kumimoji="1" lang="en-US" altLang="ja-JP" sz="900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bg1"/>
                          </a:solidFill>
                        </a:rPr>
                        <a:t>破損時に交換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袖無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ﾋﾞﾆｰﾙ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エプロン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>
                          <a:solidFill>
                            <a:schemeClr val="bg1"/>
                          </a:solidFill>
                        </a:rPr>
                        <a:t>※</a:t>
                      </a:r>
                      <a:r>
                        <a:rPr kumimoji="1" lang="ja-JP" altLang="en-US" sz="900" dirty="0">
                          <a:solidFill>
                            <a:schemeClr val="bg1"/>
                          </a:solidFill>
                        </a:rPr>
                        <a:t>患者毎交換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ゴーグル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ﾌｪｲｽ ｼｰﾙﾄﾞ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キャップ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95211644"/>
                  </a:ext>
                </a:extLst>
              </a:tr>
              <a:tr h="624896">
                <a:tc>
                  <a:txBody>
                    <a:bodyPr/>
                    <a:lstStyle/>
                    <a:p>
                      <a:r>
                        <a:rPr kumimoji="1" lang="ja-JP" altLang="en-US" sz="1400" b="0" dirty="0"/>
                        <a:t>グリーンゾーン</a:t>
                      </a:r>
                      <a:endParaRPr kumimoji="1" lang="en-US" altLang="ja-JP" sz="1400" b="0" dirty="0"/>
                    </a:p>
                    <a:p>
                      <a:r>
                        <a:rPr kumimoji="1" lang="ja-JP" altLang="en-US" sz="1400" b="0" dirty="0"/>
                        <a:t>直接接触なし</a:t>
                      </a:r>
                      <a:endParaRPr kumimoji="1" lang="en-US" altLang="ja-JP" sz="1400" b="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〇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985955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グリーンゾーン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b="0" dirty="0"/>
                        <a:t>直接接触あり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△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〇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△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〇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△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072340"/>
                  </a:ext>
                </a:extLst>
              </a:tr>
              <a:tr h="688098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レッドゾーン</a:t>
                      </a:r>
                      <a:endParaRPr kumimoji="1" lang="en-US" altLang="ja-JP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○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〇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△</a:t>
                      </a:r>
                      <a:endParaRPr kumimoji="1" lang="en-US" altLang="ja-JP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〇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〇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△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△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510783"/>
                  </a:ext>
                </a:extLst>
              </a:tr>
              <a:tr h="715623">
                <a:tc>
                  <a:txBody>
                    <a:bodyPr/>
                    <a:lstStyle/>
                    <a:p>
                      <a:r>
                        <a:rPr kumimoji="1" lang="ja-JP" altLang="en-US" sz="1200" b="1" dirty="0"/>
                        <a:t>呼吸器官への関与やエアロゾル発生手技・状況　</a:t>
                      </a:r>
                      <a:r>
                        <a:rPr kumimoji="1" lang="en-US" altLang="ja-JP" sz="1200" b="1" dirty="0">
                          <a:solidFill>
                            <a:srgbClr val="FF0000"/>
                          </a:solidFill>
                        </a:rPr>
                        <a:t>(※)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◎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〇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〇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〇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〇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〇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275006"/>
                  </a:ext>
                </a:extLst>
              </a:tr>
            </a:tbl>
          </a:graphicData>
        </a:graphic>
      </p:graphicFrame>
      <p:sp>
        <p:nvSpPr>
          <p:cNvPr id="70" name="四角形: 角を丸くする 69">
            <a:extLst>
              <a:ext uri="{FF2B5EF4-FFF2-40B4-BE49-F238E27FC236}">
                <a16:creationId xmlns:a16="http://schemas.microsoft.com/office/drawing/2014/main" id="{B4EE2872-BAAC-4501-9DD4-C249F4E0DF47}"/>
              </a:ext>
            </a:extLst>
          </p:cNvPr>
          <p:cNvSpPr/>
          <p:nvPr/>
        </p:nvSpPr>
        <p:spPr>
          <a:xfrm>
            <a:off x="2380744" y="2741694"/>
            <a:ext cx="754712" cy="37443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  <a:sym typeface="Arial"/>
              </a:rPr>
              <a:t>接触感染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  <a:sym typeface="Arial"/>
              </a:rPr>
              <a:t>予防策</a:t>
            </a:r>
          </a:p>
        </p:txBody>
      </p:sp>
      <p:sp>
        <p:nvSpPr>
          <p:cNvPr id="72" name="四角形: 角を丸くする 71">
            <a:extLst>
              <a:ext uri="{FF2B5EF4-FFF2-40B4-BE49-F238E27FC236}">
                <a16:creationId xmlns:a16="http://schemas.microsoft.com/office/drawing/2014/main" id="{06F9C770-30D6-472B-B05D-C2BA3E327B99}"/>
              </a:ext>
            </a:extLst>
          </p:cNvPr>
          <p:cNvSpPr/>
          <p:nvPr/>
        </p:nvSpPr>
        <p:spPr>
          <a:xfrm>
            <a:off x="5092637" y="2724393"/>
            <a:ext cx="1216988" cy="21072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  <a:sym typeface="Arial"/>
              </a:rPr>
              <a:t>接触感染予防策</a:t>
            </a:r>
          </a:p>
        </p:txBody>
      </p:sp>
      <p:sp>
        <p:nvSpPr>
          <p:cNvPr id="75" name="四角形: 角を丸くする 74">
            <a:extLst>
              <a:ext uri="{FF2B5EF4-FFF2-40B4-BE49-F238E27FC236}">
                <a16:creationId xmlns:a16="http://schemas.microsoft.com/office/drawing/2014/main" id="{AF7498D8-0A63-4299-AD8B-9B04800D77B1}"/>
              </a:ext>
            </a:extLst>
          </p:cNvPr>
          <p:cNvSpPr/>
          <p:nvPr/>
        </p:nvSpPr>
        <p:spPr>
          <a:xfrm>
            <a:off x="3275443" y="2733062"/>
            <a:ext cx="754712" cy="37443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  <a:sym typeface="Arial"/>
              </a:rPr>
              <a:t>飛沫感染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  <a:sym typeface="Arial"/>
              </a:rPr>
              <a:t>予防策</a:t>
            </a:r>
          </a:p>
        </p:txBody>
      </p:sp>
      <p:sp>
        <p:nvSpPr>
          <p:cNvPr id="76" name="四角形: 角を丸くする 75">
            <a:extLst>
              <a:ext uri="{FF2B5EF4-FFF2-40B4-BE49-F238E27FC236}">
                <a16:creationId xmlns:a16="http://schemas.microsoft.com/office/drawing/2014/main" id="{68185806-5262-4370-A069-CBF27B523BA8}"/>
              </a:ext>
            </a:extLst>
          </p:cNvPr>
          <p:cNvSpPr/>
          <p:nvPr/>
        </p:nvSpPr>
        <p:spPr>
          <a:xfrm>
            <a:off x="4207866" y="2723602"/>
            <a:ext cx="754712" cy="37443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  <a:sym typeface="Arial"/>
              </a:rPr>
              <a:t>ｴｱﾛｿﾞﾙ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  <a:sym typeface="Arial"/>
              </a:rPr>
              <a:t>感染予防</a:t>
            </a:r>
          </a:p>
        </p:txBody>
      </p:sp>
      <p:sp>
        <p:nvSpPr>
          <p:cNvPr id="77" name="四角形: 角を丸くする 76">
            <a:extLst>
              <a:ext uri="{FF2B5EF4-FFF2-40B4-BE49-F238E27FC236}">
                <a16:creationId xmlns:a16="http://schemas.microsoft.com/office/drawing/2014/main" id="{41C04F14-E890-4C1D-BD62-5A6CC1C2745B}"/>
              </a:ext>
            </a:extLst>
          </p:cNvPr>
          <p:cNvSpPr/>
          <p:nvPr/>
        </p:nvSpPr>
        <p:spPr>
          <a:xfrm>
            <a:off x="7025960" y="2737649"/>
            <a:ext cx="754712" cy="37443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  <a:sym typeface="Arial"/>
              </a:rPr>
              <a:t>飛沫感染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  <a:sym typeface="Arial"/>
              </a:rPr>
              <a:t>予防策</a:t>
            </a:r>
          </a:p>
        </p:txBody>
      </p:sp>
      <p:sp>
        <p:nvSpPr>
          <p:cNvPr id="78" name="四角形: 角を丸くする 77">
            <a:extLst>
              <a:ext uri="{FF2B5EF4-FFF2-40B4-BE49-F238E27FC236}">
                <a16:creationId xmlns:a16="http://schemas.microsoft.com/office/drawing/2014/main" id="{99FC2977-52DD-4CA0-9871-8C38F68E75BB}"/>
              </a:ext>
            </a:extLst>
          </p:cNvPr>
          <p:cNvSpPr/>
          <p:nvPr/>
        </p:nvSpPr>
        <p:spPr>
          <a:xfrm>
            <a:off x="7958383" y="2728189"/>
            <a:ext cx="754712" cy="37443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  <a:sym typeface="Arial"/>
              </a:rPr>
              <a:t>ｴｱﾛｿﾞﾙ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  <a:sym typeface="Arial"/>
              </a:rPr>
              <a:t>感染予防</a:t>
            </a:r>
          </a:p>
        </p:txBody>
      </p:sp>
      <p:sp>
        <p:nvSpPr>
          <p:cNvPr id="79" name="四角形: 角を丸くする 78">
            <a:extLst>
              <a:ext uri="{FF2B5EF4-FFF2-40B4-BE49-F238E27FC236}">
                <a16:creationId xmlns:a16="http://schemas.microsoft.com/office/drawing/2014/main" id="{DA26A433-6851-4E0B-BA27-FAF32173EB06}"/>
              </a:ext>
            </a:extLst>
          </p:cNvPr>
          <p:cNvSpPr/>
          <p:nvPr/>
        </p:nvSpPr>
        <p:spPr>
          <a:xfrm>
            <a:off x="5091634" y="2949640"/>
            <a:ext cx="1217993" cy="19752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  <a:sym typeface="Arial"/>
              </a:rPr>
              <a:t>飛沫感染予防策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91C01E03-C42F-4699-85DF-C6B585BAF74E}"/>
              </a:ext>
            </a:extLst>
          </p:cNvPr>
          <p:cNvSpPr txBox="1"/>
          <p:nvPr/>
        </p:nvSpPr>
        <p:spPr>
          <a:xfrm>
            <a:off x="2367316" y="3852766"/>
            <a:ext cx="69762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適宜の</a:t>
            </a:r>
            <a:endParaRPr kumimoji="1" lang="en-US" altLang="ja-JP" sz="1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手指消毒</a:t>
            </a:r>
            <a:endParaRPr kumimoji="1" lang="en-US" altLang="ja-JP" sz="1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は必要</a:t>
            </a:r>
            <a:endParaRPr kumimoji="1" lang="en-US" altLang="ja-JP" sz="1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  <a:sym typeface="Arial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2A9D82D0-FF5C-4B5E-866A-B058FE2B585B}"/>
              </a:ext>
            </a:extLst>
          </p:cNvPr>
          <p:cNvSpPr txBox="1"/>
          <p:nvPr/>
        </p:nvSpPr>
        <p:spPr>
          <a:xfrm>
            <a:off x="2239260" y="5134059"/>
            <a:ext cx="9412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状況により二重</a:t>
            </a:r>
            <a:endParaRPr kumimoji="1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  <a:sym typeface="Arial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DD56BC82-5E68-4444-89B8-493E8B36DDFE}"/>
              </a:ext>
            </a:extLst>
          </p:cNvPr>
          <p:cNvSpPr txBox="1"/>
          <p:nvPr/>
        </p:nvSpPr>
        <p:spPr>
          <a:xfrm>
            <a:off x="206414" y="2778072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② 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PPE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装着</a:t>
            </a: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5C4C6524-586A-422F-8B39-CB55E803FBC3}"/>
              </a:ext>
            </a:extLst>
          </p:cNvPr>
          <p:cNvSpPr/>
          <p:nvPr/>
        </p:nvSpPr>
        <p:spPr>
          <a:xfrm>
            <a:off x="737406" y="3834588"/>
            <a:ext cx="6243322" cy="127073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1" lang="ja-JP" alt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  <a:sym typeface="Arial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983C75E1-1234-4089-BDAF-B70B129A1DD3}"/>
              </a:ext>
            </a:extLst>
          </p:cNvPr>
          <p:cNvSpPr txBox="1"/>
          <p:nvPr/>
        </p:nvSpPr>
        <p:spPr>
          <a:xfrm>
            <a:off x="6980729" y="444246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マスク非装着</a:t>
            </a:r>
            <a:endParaRPr kumimoji="1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者と接触時等</a:t>
            </a:r>
            <a:endParaRPr kumimoji="1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  <a:sym typeface="Arial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C866D12E-757B-4E2C-84F1-79B47E69BA6B}"/>
              </a:ext>
            </a:extLst>
          </p:cNvPr>
          <p:cNvSpPr txBox="1"/>
          <p:nvPr/>
        </p:nvSpPr>
        <p:spPr>
          <a:xfrm>
            <a:off x="2508380" y="5832616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二重</a:t>
            </a:r>
            <a:endParaRPr kumimoji="1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  <a:sym typeface="Arial"/>
            </a:endParaRPr>
          </a:p>
        </p:txBody>
      </p: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44BCFDF9-CBB5-461A-9046-DD008CF08E27}"/>
              </a:ext>
            </a:extLst>
          </p:cNvPr>
          <p:cNvGrpSpPr/>
          <p:nvPr/>
        </p:nvGrpSpPr>
        <p:grpSpPr>
          <a:xfrm>
            <a:off x="76714" y="945416"/>
            <a:ext cx="621341" cy="5118032"/>
            <a:chOff x="136237" y="1071273"/>
            <a:chExt cx="621341" cy="5118032"/>
          </a:xfrm>
        </p:grpSpPr>
        <p:cxnSp>
          <p:nvCxnSpPr>
            <p:cNvPr id="51" name="直線矢印コネクタ 50">
              <a:extLst>
                <a:ext uri="{FF2B5EF4-FFF2-40B4-BE49-F238E27FC236}">
                  <a16:creationId xmlns:a16="http://schemas.microsoft.com/office/drawing/2014/main" id="{6E644BAD-F149-4362-8E7A-E0F831622B24}"/>
                </a:ext>
              </a:extLst>
            </p:cNvPr>
            <p:cNvCxnSpPr>
              <a:cxnSpLocks/>
            </p:cNvCxnSpPr>
            <p:nvPr/>
          </p:nvCxnSpPr>
          <p:spPr>
            <a:xfrm>
              <a:off x="145134" y="6189305"/>
              <a:ext cx="581154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四角形: 角を丸くする 82">
              <a:extLst>
                <a:ext uri="{FF2B5EF4-FFF2-40B4-BE49-F238E27FC236}">
                  <a16:creationId xmlns:a16="http://schemas.microsoft.com/office/drawing/2014/main" id="{62CE1ADF-D5F9-426C-99E1-66FEE13870B9}"/>
                </a:ext>
              </a:extLst>
            </p:cNvPr>
            <p:cNvSpPr/>
            <p:nvPr/>
          </p:nvSpPr>
          <p:spPr>
            <a:xfrm>
              <a:off x="366357" y="4036985"/>
              <a:ext cx="374255" cy="1117652"/>
            </a:xfrm>
            <a:prstGeom prst="roundRect">
              <a:avLst/>
            </a:prstGeom>
            <a:solidFill>
              <a:srgbClr val="FFFF00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  <a:sym typeface="Arial"/>
                </a:rPr>
                <a:t>標準</a:t>
              </a:r>
              <a:endPara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  <a:sym typeface="Arial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  <a:sym typeface="Arial"/>
                </a:rPr>
                <a:t>予防</a:t>
              </a:r>
              <a:endPara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  <a:sym typeface="Arial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  <a:sym typeface="Arial"/>
                </a:rPr>
                <a:t>策</a:t>
              </a:r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0932D18D-5970-4F91-BE97-C5466830E663}"/>
                </a:ext>
              </a:extLst>
            </p:cNvPr>
            <p:cNvCxnSpPr>
              <a:cxnSpLocks/>
            </p:cNvCxnSpPr>
            <p:nvPr/>
          </p:nvCxnSpPr>
          <p:spPr>
            <a:xfrm>
              <a:off x="151358" y="1071273"/>
              <a:ext cx="9437" cy="511803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05C68174-CFEB-48D5-BABC-BF57420E3674}"/>
                </a:ext>
              </a:extLst>
            </p:cNvPr>
            <p:cNvCxnSpPr>
              <a:cxnSpLocks/>
            </p:cNvCxnSpPr>
            <p:nvPr/>
          </p:nvCxnSpPr>
          <p:spPr>
            <a:xfrm>
              <a:off x="136237" y="1071273"/>
              <a:ext cx="621341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017C56E-F755-E6D6-75DE-080A6B2EFAE6}"/>
              </a:ext>
            </a:extLst>
          </p:cNvPr>
          <p:cNvSpPr txBox="1"/>
          <p:nvPr/>
        </p:nvSpPr>
        <p:spPr>
          <a:xfrm>
            <a:off x="6052084" y="4462037"/>
            <a:ext cx="9268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汚れ防止として</a:t>
            </a:r>
            <a:endParaRPr kumimoji="1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  <a:sym typeface="Arial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9CEAA03-E90F-9950-23EF-435BB2DF1755}"/>
              </a:ext>
            </a:extLst>
          </p:cNvPr>
          <p:cNvSpPr txBox="1"/>
          <p:nvPr/>
        </p:nvSpPr>
        <p:spPr>
          <a:xfrm>
            <a:off x="6052084" y="5131520"/>
            <a:ext cx="9268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汚れ防止として</a:t>
            </a:r>
            <a:endParaRPr kumimoji="1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  <a:sym typeface="Arial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0FB0947-03D4-90C8-6943-F6EFFEBF2DF2}"/>
              </a:ext>
            </a:extLst>
          </p:cNvPr>
          <p:cNvSpPr txBox="1"/>
          <p:nvPr/>
        </p:nvSpPr>
        <p:spPr>
          <a:xfrm>
            <a:off x="6021010" y="5825464"/>
            <a:ext cx="9268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汚れ防止として</a:t>
            </a:r>
            <a:endParaRPr kumimoji="1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3435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9CC33F1-2D2F-426C-B6B4-ADA021B47F00}"/>
              </a:ext>
            </a:extLst>
          </p:cNvPr>
          <p:cNvSpPr txBox="1"/>
          <p:nvPr/>
        </p:nvSpPr>
        <p:spPr>
          <a:xfrm>
            <a:off x="1320260" y="82368"/>
            <a:ext cx="6503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PPE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装着基準の策定シミュレーション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  <a:sym typeface="Arial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73938E-5825-4C7E-9D98-1AA1A907DD81}"/>
              </a:ext>
            </a:extLst>
          </p:cNvPr>
          <p:cNvSpPr/>
          <p:nvPr/>
        </p:nvSpPr>
        <p:spPr>
          <a:xfrm>
            <a:off x="817976" y="1161145"/>
            <a:ext cx="4749800" cy="16653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  <a:sym typeface="Arial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541B9D7-A340-4AFA-9F1B-0C964C1923E1}"/>
              </a:ext>
            </a:extLst>
          </p:cNvPr>
          <p:cNvSpPr/>
          <p:nvPr/>
        </p:nvSpPr>
        <p:spPr>
          <a:xfrm>
            <a:off x="5567776" y="1158049"/>
            <a:ext cx="1911625" cy="166539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  <a:sym typeface="Arial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258F474-5815-42B0-BDEB-664AF600FAA2}"/>
              </a:ext>
            </a:extLst>
          </p:cNvPr>
          <p:cNvSpPr/>
          <p:nvPr/>
        </p:nvSpPr>
        <p:spPr>
          <a:xfrm>
            <a:off x="7479401" y="1158049"/>
            <a:ext cx="1400535" cy="16653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  <a:sym typeface="Arial"/>
              </a:rPr>
              <a:t>グリーンゾーン</a:t>
            </a: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12C1D94A-134B-4B44-A5BB-61171D946C49}"/>
              </a:ext>
            </a:extLst>
          </p:cNvPr>
          <p:cNvGrpSpPr/>
          <p:nvPr/>
        </p:nvGrpSpPr>
        <p:grpSpPr>
          <a:xfrm>
            <a:off x="3174854" y="1264690"/>
            <a:ext cx="914400" cy="1127760"/>
            <a:chOff x="1231900" y="4988560"/>
            <a:chExt cx="914400" cy="1127760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386C3943-B9E9-4AD5-81F3-8A4F0F420F05}"/>
                </a:ext>
              </a:extLst>
            </p:cNvPr>
            <p:cNvGrpSpPr/>
            <p:nvPr/>
          </p:nvGrpSpPr>
          <p:grpSpPr>
            <a:xfrm>
              <a:off x="1435100" y="4988560"/>
              <a:ext cx="533400" cy="1127760"/>
              <a:chOff x="1442720" y="4988560"/>
              <a:chExt cx="533400" cy="1127760"/>
            </a:xfrm>
          </p:grpSpPr>
          <p:sp>
            <p:nvSpPr>
              <p:cNvPr id="16" name="正方形/長方形 15">
                <a:extLst>
                  <a:ext uri="{FF2B5EF4-FFF2-40B4-BE49-F238E27FC236}">
                    <a16:creationId xmlns:a16="http://schemas.microsoft.com/office/drawing/2014/main" id="{5AC99C37-7715-4753-BF92-E45B2659A1D2}"/>
                  </a:ext>
                </a:extLst>
              </p:cNvPr>
              <p:cNvSpPr/>
              <p:nvPr/>
            </p:nvSpPr>
            <p:spPr>
              <a:xfrm>
                <a:off x="1442720" y="4988560"/>
                <a:ext cx="533400" cy="1127760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  <a:sym typeface="Arial"/>
                </a:endParaRPr>
              </a:p>
            </p:txBody>
          </p:sp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99588FCB-5E68-404C-A7E3-3A9611AB2B2F}"/>
                  </a:ext>
                </a:extLst>
              </p:cNvPr>
              <p:cNvSpPr/>
              <p:nvPr/>
            </p:nvSpPr>
            <p:spPr>
              <a:xfrm>
                <a:off x="1518920" y="5105400"/>
                <a:ext cx="355600" cy="167640"/>
              </a:xfrm>
              <a:prstGeom prst="rect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  <a:sym typeface="Arial"/>
                </a:endParaRPr>
              </a:p>
            </p:txBody>
          </p:sp>
        </p:grpSp>
        <p:pic>
          <p:nvPicPr>
            <p:cNvPr id="15" name="グラフィックス 14" descr="男の人">
              <a:extLst>
                <a:ext uri="{FF2B5EF4-FFF2-40B4-BE49-F238E27FC236}">
                  <a16:creationId xmlns:a16="http://schemas.microsoft.com/office/drawing/2014/main" id="{E3B4DC01-27F2-4E0E-8765-59D168BA8A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31900" y="5105400"/>
              <a:ext cx="914400" cy="914400"/>
            </a:xfrm>
            <a:prstGeom prst="rect">
              <a:avLst/>
            </a:prstGeom>
          </p:spPr>
        </p:pic>
      </p:grpSp>
      <p:sp>
        <p:nvSpPr>
          <p:cNvPr id="20" name="矢印: 右 19">
            <a:extLst>
              <a:ext uri="{FF2B5EF4-FFF2-40B4-BE49-F238E27FC236}">
                <a16:creationId xmlns:a16="http://schemas.microsoft.com/office/drawing/2014/main" id="{223B21F2-441C-47A4-ADAC-E9EA2B6E980A}"/>
              </a:ext>
            </a:extLst>
          </p:cNvPr>
          <p:cNvSpPr/>
          <p:nvPr/>
        </p:nvSpPr>
        <p:spPr>
          <a:xfrm rot="10800000">
            <a:off x="5106460" y="1411840"/>
            <a:ext cx="2420310" cy="32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  <a:sym typeface="Arial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EF8AE60-7352-4EDE-B412-F50F7052FF39}"/>
              </a:ext>
            </a:extLst>
          </p:cNvPr>
          <p:cNvSpPr txBox="1"/>
          <p:nvPr/>
        </p:nvSpPr>
        <p:spPr>
          <a:xfrm>
            <a:off x="7534385" y="1307778"/>
            <a:ext cx="1063112" cy="369332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PPE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装着</a:t>
            </a:r>
          </a:p>
        </p:txBody>
      </p:sp>
      <p:sp>
        <p:nvSpPr>
          <p:cNvPr id="23" name="矢印: 右 22">
            <a:extLst>
              <a:ext uri="{FF2B5EF4-FFF2-40B4-BE49-F238E27FC236}">
                <a16:creationId xmlns:a16="http://schemas.microsoft.com/office/drawing/2014/main" id="{EE85B8CB-FC0C-4384-9472-78B5CD39F48B}"/>
              </a:ext>
            </a:extLst>
          </p:cNvPr>
          <p:cNvSpPr/>
          <p:nvPr/>
        </p:nvSpPr>
        <p:spPr>
          <a:xfrm>
            <a:off x="4076514" y="1875544"/>
            <a:ext cx="1485863" cy="32004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  <a:sym typeface="Arial"/>
            </a:endParaRPr>
          </a:p>
        </p:txBody>
      </p:sp>
      <p:pic>
        <p:nvPicPr>
          <p:cNvPr id="27" name="グラフィックス 26" descr="ごみ">
            <a:extLst>
              <a:ext uri="{FF2B5EF4-FFF2-40B4-BE49-F238E27FC236}">
                <a16:creationId xmlns:a16="http://schemas.microsoft.com/office/drawing/2014/main" id="{B36B43AD-B2ED-4D4A-81B4-65F96A9F050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22502" y="1832629"/>
            <a:ext cx="456802" cy="456802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E7E801-B11F-4E0F-BDB2-ED099714B32E}"/>
              </a:ext>
            </a:extLst>
          </p:cNvPr>
          <p:cNvSpPr txBox="1"/>
          <p:nvPr/>
        </p:nvSpPr>
        <p:spPr>
          <a:xfrm>
            <a:off x="5605465" y="2260148"/>
            <a:ext cx="125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①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 PPE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を脱衣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  <a:sym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②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手指消毒</a:t>
            </a:r>
          </a:p>
        </p:txBody>
      </p:sp>
      <p:sp>
        <p:nvSpPr>
          <p:cNvPr id="34" name="矢印: 右 33">
            <a:extLst>
              <a:ext uri="{FF2B5EF4-FFF2-40B4-BE49-F238E27FC236}">
                <a16:creationId xmlns:a16="http://schemas.microsoft.com/office/drawing/2014/main" id="{E277288B-D970-4E13-8464-B6114FE0492B}"/>
              </a:ext>
            </a:extLst>
          </p:cNvPr>
          <p:cNvSpPr/>
          <p:nvPr/>
        </p:nvSpPr>
        <p:spPr>
          <a:xfrm>
            <a:off x="6800305" y="2220612"/>
            <a:ext cx="1217000" cy="32004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  <a:sym typeface="Arial"/>
            </a:endParaRP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4717EC7B-CD5F-4036-83B2-13882CE538A1}"/>
              </a:ext>
            </a:extLst>
          </p:cNvPr>
          <p:cNvCxnSpPr>
            <a:cxnSpLocks/>
          </p:cNvCxnSpPr>
          <p:nvPr/>
        </p:nvCxnSpPr>
        <p:spPr>
          <a:xfrm>
            <a:off x="5567776" y="1035021"/>
            <a:ext cx="0" cy="18445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586A2009-7AF1-4ADC-955D-7BFBED371E68}"/>
              </a:ext>
            </a:extLst>
          </p:cNvPr>
          <p:cNvSpPr txBox="1"/>
          <p:nvPr/>
        </p:nvSpPr>
        <p:spPr>
          <a:xfrm>
            <a:off x="4033902" y="850841"/>
            <a:ext cx="25170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明確なゾーニングラインが必要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06711637-7033-4269-AB1E-AB50AF5D25C1}"/>
              </a:ext>
            </a:extLst>
          </p:cNvPr>
          <p:cNvSpPr txBox="1"/>
          <p:nvPr/>
        </p:nvSpPr>
        <p:spPr>
          <a:xfrm>
            <a:off x="952249" y="1586511"/>
            <a:ext cx="1656223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・</a:t>
            </a:r>
            <a:r>
              <a:rPr kumimoji="1" lang="en-US" altLang="ja-JP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PCR</a:t>
            </a: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検体採取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  <a:sym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・吸引・吸痰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  <a:sym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・口腔ケア・食事介助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  <a:sym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・その他呼吸器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  <a:sym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　への直接処置など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  <a:sym typeface="Arial"/>
            </a:endParaRPr>
          </a:p>
        </p:txBody>
      </p:sp>
      <p:pic>
        <p:nvPicPr>
          <p:cNvPr id="39" name="図 38" descr="黒い背景と白い文字&#10;&#10;低い精度で自動的に生成された説明">
            <a:extLst>
              <a:ext uri="{FF2B5EF4-FFF2-40B4-BE49-F238E27FC236}">
                <a16:creationId xmlns:a16="http://schemas.microsoft.com/office/drawing/2014/main" id="{9BF36DF1-2372-46DE-B3D8-9A47EDBEF84F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399931">
            <a:off x="8415716" y="1026060"/>
            <a:ext cx="578675" cy="256064"/>
          </a:xfrm>
          <a:prstGeom prst="rect">
            <a:avLst/>
          </a:prstGeom>
        </p:spPr>
      </p:pic>
      <p:pic>
        <p:nvPicPr>
          <p:cNvPr id="40" name="図 39" descr="バッグ, 帽子 が含まれている画像&#10;&#10;自動的に生成された説明">
            <a:extLst>
              <a:ext uri="{FF2B5EF4-FFF2-40B4-BE49-F238E27FC236}">
                <a16:creationId xmlns:a16="http://schemas.microsoft.com/office/drawing/2014/main" id="{CFF54E96-8A5C-4945-9E14-176466DB72B4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242698">
            <a:off x="8438104" y="2139349"/>
            <a:ext cx="591967" cy="289943"/>
          </a:xfrm>
          <a:prstGeom prst="rect">
            <a:avLst/>
          </a:prstGeom>
        </p:spPr>
      </p:pic>
      <p:grpSp>
        <p:nvGrpSpPr>
          <p:cNvPr id="41" name="グラフィックス 35" descr="歩く 単色塗りつぶし">
            <a:extLst>
              <a:ext uri="{FF2B5EF4-FFF2-40B4-BE49-F238E27FC236}">
                <a16:creationId xmlns:a16="http://schemas.microsoft.com/office/drawing/2014/main" id="{E48AF541-AEAF-4875-8A8B-6F92C98B58A9}"/>
              </a:ext>
            </a:extLst>
          </p:cNvPr>
          <p:cNvGrpSpPr/>
          <p:nvPr/>
        </p:nvGrpSpPr>
        <p:grpSpPr>
          <a:xfrm>
            <a:off x="8091531" y="2138608"/>
            <a:ext cx="289964" cy="411132"/>
            <a:chOff x="7240457" y="2944828"/>
            <a:chExt cx="225516" cy="365177"/>
          </a:xfrm>
          <a:solidFill>
            <a:srgbClr val="0070C0"/>
          </a:solidFill>
        </p:grpSpPr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7EAE9B38-89F0-4965-B535-A13131948D15}"/>
                </a:ext>
              </a:extLst>
            </p:cNvPr>
            <p:cNvSpPr/>
            <p:nvPr/>
          </p:nvSpPr>
          <p:spPr>
            <a:xfrm>
              <a:off x="7341176" y="2944828"/>
              <a:ext cx="64390" cy="67940"/>
            </a:xfrm>
            <a:custGeom>
              <a:avLst/>
              <a:gdLst>
                <a:gd name="connsiteX0" fmla="*/ 64390 w 64390"/>
                <a:gd name="connsiteY0" fmla="*/ 33970 h 67940"/>
                <a:gd name="connsiteX1" fmla="*/ 32195 w 64390"/>
                <a:gd name="connsiteY1" fmla="*/ 67940 h 67940"/>
                <a:gd name="connsiteX2" fmla="*/ 0 w 64390"/>
                <a:gd name="connsiteY2" fmla="*/ 33970 h 67940"/>
                <a:gd name="connsiteX3" fmla="*/ 32195 w 64390"/>
                <a:gd name="connsiteY3" fmla="*/ 0 h 67940"/>
                <a:gd name="connsiteX4" fmla="*/ 64390 w 64390"/>
                <a:gd name="connsiteY4" fmla="*/ 33970 h 6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390" h="67940">
                  <a:moveTo>
                    <a:pt x="64390" y="33970"/>
                  </a:moveTo>
                  <a:cubicBezTo>
                    <a:pt x="64390" y="52731"/>
                    <a:pt x="49976" y="67940"/>
                    <a:pt x="32195" y="67940"/>
                  </a:cubicBezTo>
                  <a:cubicBezTo>
                    <a:pt x="14414" y="67940"/>
                    <a:pt x="0" y="52731"/>
                    <a:pt x="0" y="33970"/>
                  </a:cubicBezTo>
                  <a:cubicBezTo>
                    <a:pt x="0" y="15209"/>
                    <a:pt x="14414" y="0"/>
                    <a:pt x="32195" y="0"/>
                  </a:cubicBezTo>
                  <a:cubicBezTo>
                    <a:pt x="49976" y="0"/>
                    <a:pt x="64390" y="15209"/>
                    <a:pt x="64390" y="33970"/>
                  </a:cubicBezTo>
                  <a:close/>
                </a:path>
              </a:pathLst>
            </a:custGeom>
            <a:solidFill>
              <a:srgbClr val="0070C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endParaRPr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76255B5A-7660-4249-9DAA-85DA4B4C98A4}"/>
                </a:ext>
              </a:extLst>
            </p:cNvPr>
            <p:cNvSpPr/>
            <p:nvPr/>
          </p:nvSpPr>
          <p:spPr>
            <a:xfrm>
              <a:off x="7240457" y="3021260"/>
              <a:ext cx="225516" cy="288745"/>
            </a:xfrm>
            <a:custGeom>
              <a:avLst/>
              <a:gdLst>
                <a:gd name="connsiteX0" fmla="*/ 214609 w 225516"/>
                <a:gd name="connsiteY0" fmla="*/ 90021 h 288745"/>
                <a:gd name="connsiteX1" fmla="*/ 173158 w 225516"/>
                <a:gd name="connsiteY1" fmla="*/ 75583 h 288745"/>
                <a:gd name="connsiteX2" fmla="*/ 149414 w 225516"/>
                <a:gd name="connsiteY2" fmla="*/ 17834 h 288745"/>
                <a:gd name="connsiteX3" fmla="*/ 121244 w 225516"/>
                <a:gd name="connsiteY3" fmla="*/ 0 h 288745"/>
                <a:gd name="connsiteX4" fmla="*/ 107561 w 225516"/>
                <a:gd name="connsiteY4" fmla="*/ 3397 h 288745"/>
                <a:gd name="connsiteX5" fmla="*/ 51219 w 225516"/>
                <a:gd name="connsiteY5" fmla="*/ 26751 h 288745"/>
                <a:gd name="connsiteX6" fmla="*/ 42366 w 225516"/>
                <a:gd name="connsiteY6" fmla="*/ 36093 h 288745"/>
                <a:gd name="connsiteX7" fmla="*/ 22244 w 225516"/>
                <a:gd name="connsiteY7" fmla="*/ 87048 h 288745"/>
                <a:gd name="connsiteX8" fmla="*/ 31098 w 225516"/>
                <a:gd name="connsiteY8" fmla="*/ 109129 h 288745"/>
                <a:gd name="connsiteX9" fmla="*/ 37134 w 225516"/>
                <a:gd name="connsiteY9" fmla="*/ 110403 h 288745"/>
                <a:gd name="connsiteX10" fmla="*/ 52024 w 225516"/>
                <a:gd name="connsiteY10" fmla="*/ 99787 h 288745"/>
                <a:gd name="connsiteX11" fmla="*/ 68524 w 225516"/>
                <a:gd name="connsiteY11" fmla="*/ 55626 h 288745"/>
                <a:gd name="connsiteX12" fmla="*/ 85427 w 225516"/>
                <a:gd name="connsiteY12" fmla="*/ 48832 h 288745"/>
                <a:gd name="connsiteX13" fmla="*/ 57658 w 225516"/>
                <a:gd name="connsiteY13" fmla="*/ 191930 h 288745"/>
                <a:gd name="connsiteX14" fmla="*/ 3732 w 225516"/>
                <a:gd name="connsiteY14" fmla="*/ 261144 h 288745"/>
                <a:gd name="connsiteX15" fmla="*/ 5744 w 225516"/>
                <a:gd name="connsiteY15" fmla="*/ 284923 h 288745"/>
                <a:gd name="connsiteX16" fmla="*/ 15805 w 225516"/>
                <a:gd name="connsiteY16" fmla="*/ 288745 h 288745"/>
                <a:gd name="connsiteX17" fmla="*/ 28280 w 225516"/>
                <a:gd name="connsiteY17" fmla="*/ 282376 h 288745"/>
                <a:gd name="connsiteX18" fmla="*/ 84622 w 225516"/>
                <a:gd name="connsiteY18" fmla="*/ 210189 h 288745"/>
                <a:gd name="connsiteX19" fmla="*/ 87841 w 225516"/>
                <a:gd name="connsiteY19" fmla="*/ 202971 h 288745"/>
                <a:gd name="connsiteX20" fmla="*/ 97500 w 225516"/>
                <a:gd name="connsiteY20" fmla="*/ 153714 h 288745"/>
                <a:gd name="connsiteX21" fmla="*/ 140963 w 225516"/>
                <a:gd name="connsiteY21" fmla="*/ 186835 h 288745"/>
                <a:gd name="connsiteX22" fmla="*/ 140963 w 225516"/>
                <a:gd name="connsiteY22" fmla="*/ 271760 h 288745"/>
                <a:gd name="connsiteX23" fmla="*/ 157061 w 225516"/>
                <a:gd name="connsiteY23" fmla="*/ 288745 h 288745"/>
                <a:gd name="connsiteX24" fmla="*/ 173158 w 225516"/>
                <a:gd name="connsiteY24" fmla="*/ 271760 h 288745"/>
                <a:gd name="connsiteX25" fmla="*/ 173158 w 225516"/>
                <a:gd name="connsiteY25" fmla="*/ 178343 h 288745"/>
                <a:gd name="connsiteX26" fmla="*/ 166719 w 225516"/>
                <a:gd name="connsiteY26" fmla="*/ 164755 h 288745"/>
                <a:gd name="connsiteX27" fmla="*/ 127683 w 225516"/>
                <a:gd name="connsiteY27" fmla="*/ 134606 h 288745"/>
                <a:gd name="connsiteX28" fmla="*/ 138548 w 225516"/>
                <a:gd name="connsiteY28" fmla="*/ 77282 h 288745"/>
                <a:gd name="connsiteX29" fmla="*/ 146195 w 225516"/>
                <a:gd name="connsiteY29" fmla="*/ 95965 h 288745"/>
                <a:gd name="connsiteX30" fmla="*/ 155853 w 225516"/>
                <a:gd name="connsiteY30" fmla="*/ 105307 h 288745"/>
                <a:gd name="connsiteX31" fmla="*/ 204146 w 225516"/>
                <a:gd name="connsiteY31" fmla="*/ 122292 h 288745"/>
                <a:gd name="connsiteX32" fmla="*/ 209377 w 225516"/>
                <a:gd name="connsiteY32" fmla="*/ 123141 h 288745"/>
                <a:gd name="connsiteX33" fmla="*/ 224670 w 225516"/>
                <a:gd name="connsiteY33" fmla="*/ 111676 h 288745"/>
                <a:gd name="connsiteX34" fmla="*/ 214609 w 225516"/>
                <a:gd name="connsiteY34" fmla="*/ 90021 h 288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5516" h="288745">
                  <a:moveTo>
                    <a:pt x="214609" y="90021"/>
                  </a:moveTo>
                  <a:lnTo>
                    <a:pt x="173158" y="75583"/>
                  </a:lnTo>
                  <a:cubicBezTo>
                    <a:pt x="173158" y="75583"/>
                    <a:pt x="150219" y="19533"/>
                    <a:pt x="149414" y="17834"/>
                  </a:cubicBezTo>
                  <a:cubicBezTo>
                    <a:pt x="143780" y="7219"/>
                    <a:pt x="133317" y="0"/>
                    <a:pt x="121244" y="0"/>
                  </a:cubicBezTo>
                  <a:cubicBezTo>
                    <a:pt x="116414" y="0"/>
                    <a:pt x="111585" y="1274"/>
                    <a:pt x="107561" y="3397"/>
                  </a:cubicBezTo>
                  <a:lnTo>
                    <a:pt x="51219" y="26751"/>
                  </a:lnTo>
                  <a:cubicBezTo>
                    <a:pt x="47195" y="28450"/>
                    <a:pt x="43976" y="31847"/>
                    <a:pt x="42366" y="36093"/>
                  </a:cubicBezTo>
                  <a:lnTo>
                    <a:pt x="22244" y="87048"/>
                  </a:lnTo>
                  <a:cubicBezTo>
                    <a:pt x="19024" y="95541"/>
                    <a:pt x="22646" y="105732"/>
                    <a:pt x="31098" y="109129"/>
                  </a:cubicBezTo>
                  <a:cubicBezTo>
                    <a:pt x="33110" y="109978"/>
                    <a:pt x="35122" y="110403"/>
                    <a:pt x="37134" y="110403"/>
                  </a:cubicBezTo>
                  <a:cubicBezTo>
                    <a:pt x="43573" y="110403"/>
                    <a:pt x="49610" y="106581"/>
                    <a:pt x="52024" y="99787"/>
                  </a:cubicBezTo>
                  <a:lnTo>
                    <a:pt x="68524" y="55626"/>
                  </a:lnTo>
                  <a:lnTo>
                    <a:pt x="85427" y="48832"/>
                  </a:lnTo>
                  <a:lnTo>
                    <a:pt x="57658" y="191930"/>
                  </a:lnTo>
                  <a:lnTo>
                    <a:pt x="3732" y="261144"/>
                  </a:lnTo>
                  <a:cubicBezTo>
                    <a:pt x="-1902" y="268363"/>
                    <a:pt x="-1097" y="278979"/>
                    <a:pt x="5744" y="284923"/>
                  </a:cubicBezTo>
                  <a:cubicBezTo>
                    <a:pt x="8561" y="287471"/>
                    <a:pt x="12183" y="288745"/>
                    <a:pt x="15805" y="288745"/>
                  </a:cubicBezTo>
                  <a:cubicBezTo>
                    <a:pt x="20634" y="288745"/>
                    <a:pt x="25061" y="286622"/>
                    <a:pt x="28280" y="282376"/>
                  </a:cubicBezTo>
                  <a:lnTo>
                    <a:pt x="84622" y="210189"/>
                  </a:lnTo>
                  <a:cubicBezTo>
                    <a:pt x="86232" y="208066"/>
                    <a:pt x="87439" y="205519"/>
                    <a:pt x="87841" y="202971"/>
                  </a:cubicBezTo>
                  <a:lnTo>
                    <a:pt x="97500" y="153714"/>
                  </a:lnTo>
                  <a:lnTo>
                    <a:pt x="140963" y="186835"/>
                  </a:lnTo>
                  <a:lnTo>
                    <a:pt x="140963" y="271760"/>
                  </a:lnTo>
                  <a:cubicBezTo>
                    <a:pt x="140963" y="281102"/>
                    <a:pt x="148207" y="288745"/>
                    <a:pt x="157061" y="288745"/>
                  </a:cubicBezTo>
                  <a:cubicBezTo>
                    <a:pt x="165914" y="288745"/>
                    <a:pt x="173158" y="281102"/>
                    <a:pt x="173158" y="271760"/>
                  </a:cubicBezTo>
                  <a:lnTo>
                    <a:pt x="173158" y="178343"/>
                  </a:lnTo>
                  <a:cubicBezTo>
                    <a:pt x="173158" y="172822"/>
                    <a:pt x="170743" y="167727"/>
                    <a:pt x="166719" y="164755"/>
                  </a:cubicBezTo>
                  <a:lnTo>
                    <a:pt x="127683" y="134606"/>
                  </a:lnTo>
                  <a:lnTo>
                    <a:pt x="138548" y="77282"/>
                  </a:lnTo>
                  <a:lnTo>
                    <a:pt x="146195" y="95965"/>
                  </a:lnTo>
                  <a:cubicBezTo>
                    <a:pt x="148207" y="100211"/>
                    <a:pt x="151426" y="103609"/>
                    <a:pt x="155853" y="105307"/>
                  </a:cubicBezTo>
                  <a:lnTo>
                    <a:pt x="204146" y="122292"/>
                  </a:lnTo>
                  <a:cubicBezTo>
                    <a:pt x="205755" y="122717"/>
                    <a:pt x="207365" y="123141"/>
                    <a:pt x="209377" y="123141"/>
                  </a:cubicBezTo>
                  <a:cubicBezTo>
                    <a:pt x="216219" y="123141"/>
                    <a:pt x="222255" y="118470"/>
                    <a:pt x="224670" y="111676"/>
                  </a:cubicBezTo>
                  <a:cubicBezTo>
                    <a:pt x="227487" y="102759"/>
                    <a:pt x="223060" y="92993"/>
                    <a:pt x="214609" y="90021"/>
                  </a:cubicBezTo>
                  <a:close/>
                </a:path>
              </a:pathLst>
            </a:custGeom>
            <a:solidFill>
              <a:srgbClr val="0070C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endParaRPr>
            </a:p>
          </p:txBody>
        </p:sp>
      </p:grpSp>
      <p:grpSp>
        <p:nvGrpSpPr>
          <p:cNvPr id="45" name="グラフィックス 35" descr="歩く 単色塗りつぶし">
            <a:extLst>
              <a:ext uri="{FF2B5EF4-FFF2-40B4-BE49-F238E27FC236}">
                <a16:creationId xmlns:a16="http://schemas.microsoft.com/office/drawing/2014/main" id="{AA396C39-BCE5-4329-A569-A8E80DDEC38F}"/>
              </a:ext>
            </a:extLst>
          </p:cNvPr>
          <p:cNvGrpSpPr/>
          <p:nvPr/>
        </p:nvGrpSpPr>
        <p:grpSpPr>
          <a:xfrm flipH="1">
            <a:off x="8586660" y="1340206"/>
            <a:ext cx="273287" cy="365177"/>
            <a:chOff x="7240457" y="2944828"/>
            <a:chExt cx="225516" cy="365177"/>
          </a:xfrm>
          <a:solidFill>
            <a:srgbClr val="0070C0"/>
          </a:solidFill>
        </p:grpSpPr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80231B13-FD5C-4254-A2BA-9930F05D52A1}"/>
                </a:ext>
              </a:extLst>
            </p:cNvPr>
            <p:cNvSpPr/>
            <p:nvPr/>
          </p:nvSpPr>
          <p:spPr>
            <a:xfrm>
              <a:off x="7341176" y="2944828"/>
              <a:ext cx="64390" cy="67940"/>
            </a:xfrm>
            <a:custGeom>
              <a:avLst/>
              <a:gdLst>
                <a:gd name="connsiteX0" fmla="*/ 64390 w 64390"/>
                <a:gd name="connsiteY0" fmla="*/ 33970 h 67940"/>
                <a:gd name="connsiteX1" fmla="*/ 32195 w 64390"/>
                <a:gd name="connsiteY1" fmla="*/ 67940 h 67940"/>
                <a:gd name="connsiteX2" fmla="*/ 0 w 64390"/>
                <a:gd name="connsiteY2" fmla="*/ 33970 h 67940"/>
                <a:gd name="connsiteX3" fmla="*/ 32195 w 64390"/>
                <a:gd name="connsiteY3" fmla="*/ 0 h 67940"/>
                <a:gd name="connsiteX4" fmla="*/ 64390 w 64390"/>
                <a:gd name="connsiteY4" fmla="*/ 33970 h 6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390" h="67940">
                  <a:moveTo>
                    <a:pt x="64390" y="33970"/>
                  </a:moveTo>
                  <a:cubicBezTo>
                    <a:pt x="64390" y="52731"/>
                    <a:pt x="49976" y="67940"/>
                    <a:pt x="32195" y="67940"/>
                  </a:cubicBezTo>
                  <a:cubicBezTo>
                    <a:pt x="14414" y="67940"/>
                    <a:pt x="0" y="52731"/>
                    <a:pt x="0" y="33970"/>
                  </a:cubicBezTo>
                  <a:cubicBezTo>
                    <a:pt x="0" y="15209"/>
                    <a:pt x="14414" y="0"/>
                    <a:pt x="32195" y="0"/>
                  </a:cubicBezTo>
                  <a:cubicBezTo>
                    <a:pt x="49976" y="0"/>
                    <a:pt x="64390" y="15209"/>
                    <a:pt x="64390" y="33970"/>
                  </a:cubicBezTo>
                  <a:close/>
                </a:path>
              </a:pathLst>
            </a:custGeom>
            <a:solidFill>
              <a:srgbClr val="0070C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endParaRPr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CD890A73-BCE8-43ED-B77E-73D7A0B8B936}"/>
                </a:ext>
              </a:extLst>
            </p:cNvPr>
            <p:cNvSpPr/>
            <p:nvPr/>
          </p:nvSpPr>
          <p:spPr>
            <a:xfrm>
              <a:off x="7240457" y="3021260"/>
              <a:ext cx="225516" cy="288745"/>
            </a:xfrm>
            <a:custGeom>
              <a:avLst/>
              <a:gdLst>
                <a:gd name="connsiteX0" fmla="*/ 214609 w 225516"/>
                <a:gd name="connsiteY0" fmla="*/ 90021 h 288745"/>
                <a:gd name="connsiteX1" fmla="*/ 173158 w 225516"/>
                <a:gd name="connsiteY1" fmla="*/ 75583 h 288745"/>
                <a:gd name="connsiteX2" fmla="*/ 149414 w 225516"/>
                <a:gd name="connsiteY2" fmla="*/ 17834 h 288745"/>
                <a:gd name="connsiteX3" fmla="*/ 121244 w 225516"/>
                <a:gd name="connsiteY3" fmla="*/ 0 h 288745"/>
                <a:gd name="connsiteX4" fmla="*/ 107561 w 225516"/>
                <a:gd name="connsiteY4" fmla="*/ 3397 h 288745"/>
                <a:gd name="connsiteX5" fmla="*/ 51219 w 225516"/>
                <a:gd name="connsiteY5" fmla="*/ 26751 h 288745"/>
                <a:gd name="connsiteX6" fmla="*/ 42366 w 225516"/>
                <a:gd name="connsiteY6" fmla="*/ 36093 h 288745"/>
                <a:gd name="connsiteX7" fmla="*/ 22244 w 225516"/>
                <a:gd name="connsiteY7" fmla="*/ 87048 h 288745"/>
                <a:gd name="connsiteX8" fmla="*/ 31098 w 225516"/>
                <a:gd name="connsiteY8" fmla="*/ 109129 h 288745"/>
                <a:gd name="connsiteX9" fmla="*/ 37134 w 225516"/>
                <a:gd name="connsiteY9" fmla="*/ 110403 h 288745"/>
                <a:gd name="connsiteX10" fmla="*/ 52024 w 225516"/>
                <a:gd name="connsiteY10" fmla="*/ 99787 h 288745"/>
                <a:gd name="connsiteX11" fmla="*/ 68524 w 225516"/>
                <a:gd name="connsiteY11" fmla="*/ 55626 h 288745"/>
                <a:gd name="connsiteX12" fmla="*/ 85427 w 225516"/>
                <a:gd name="connsiteY12" fmla="*/ 48832 h 288745"/>
                <a:gd name="connsiteX13" fmla="*/ 57658 w 225516"/>
                <a:gd name="connsiteY13" fmla="*/ 191930 h 288745"/>
                <a:gd name="connsiteX14" fmla="*/ 3732 w 225516"/>
                <a:gd name="connsiteY14" fmla="*/ 261144 h 288745"/>
                <a:gd name="connsiteX15" fmla="*/ 5744 w 225516"/>
                <a:gd name="connsiteY15" fmla="*/ 284923 h 288745"/>
                <a:gd name="connsiteX16" fmla="*/ 15805 w 225516"/>
                <a:gd name="connsiteY16" fmla="*/ 288745 h 288745"/>
                <a:gd name="connsiteX17" fmla="*/ 28280 w 225516"/>
                <a:gd name="connsiteY17" fmla="*/ 282376 h 288745"/>
                <a:gd name="connsiteX18" fmla="*/ 84622 w 225516"/>
                <a:gd name="connsiteY18" fmla="*/ 210189 h 288745"/>
                <a:gd name="connsiteX19" fmla="*/ 87841 w 225516"/>
                <a:gd name="connsiteY19" fmla="*/ 202971 h 288745"/>
                <a:gd name="connsiteX20" fmla="*/ 97500 w 225516"/>
                <a:gd name="connsiteY20" fmla="*/ 153714 h 288745"/>
                <a:gd name="connsiteX21" fmla="*/ 140963 w 225516"/>
                <a:gd name="connsiteY21" fmla="*/ 186835 h 288745"/>
                <a:gd name="connsiteX22" fmla="*/ 140963 w 225516"/>
                <a:gd name="connsiteY22" fmla="*/ 271760 h 288745"/>
                <a:gd name="connsiteX23" fmla="*/ 157061 w 225516"/>
                <a:gd name="connsiteY23" fmla="*/ 288745 h 288745"/>
                <a:gd name="connsiteX24" fmla="*/ 173158 w 225516"/>
                <a:gd name="connsiteY24" fmla="*/ 271760 h 288745"/>
                <a:gd name="connsiteX25" fmla="*/ 173158 w 225516"/>
                <a:gd name="connsiteY25" fmla="*/ 178343 h 288745"/>
                <a:gd name="connsiteX26" fmla="*/ 166719 w 225516"/>
                <a:gd name="connsiteY26" fmla="*/ 164755 h 288745"/>
                <a:gd name="connsiteX27" fmla="*/ 127683 w 225516"/>
                <a:gd name="connsiteY27" fmla="*/ 134606 h 288745"/>
                <a:gd name="connsiteX28" fmla="*/ 138548 w 225516"/>
                <a:gd name="connsiteY28" fmla="*/ 77282 h 288745"/>
                <a:gd name="connsiteX29" fmla="*/ 146195 w 225516"/>
                <a:gd name="connsiteY29" fmla="*/ 95965 h 288745"/>
                <a:gd name="connsiteX30" fmla="*/ 155853 w 225516"/>
                <a:gd name="connsiteY30" fmla="*/ 105307 h 288745"/>
                <a:gd name="connsiteX31" fmla="*/ 204146 w 225516"/>
                <a:gd name="connsiteY31" fmla="*/ 122292 h 288745"/>
                <a:gd name="connsiteX32" fmla="*/ 209377 w 225516"/>
                <a:gd name="connsiteY32" fmla="*/ 123141 h 288745"/>
                <a:gd name="connsiteX33" fmla="*/ 224670 w 225516"/>
                <a:gd name="connsiteY33" fmla="*/ 111676 h 288745"/>
                <a:gd name="connsiteX34" fmla="*/ 214609 w 225516"/>
                <a:gd name="connsiteY34" fmla="*/ 90021 h 288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5516" h="288745">
                  <a:moveTo>
                    <a:pt x="214609" y="90021"/>
                  </a:moveTo>
                  <a:lnTo>
                    <a:pt x="173158" y="75583"/>
                  </a:lnTo>
                  <a:cubicBezTo>
                    <a:pt x="173158" y="75583"/>
                    <a:pt x="150219" y="19533"/>
                    <a:pt x="149414" y="17834"/>
                  </a:cubicBezTo>
                  <a:cubicBezTo>
                    <a:pt x="143780" y="7219"/>
                    <a:pt x="133317" y="0"/>
                    <a:pt x="121244" y="0"/>
                  </a:cubicBezTo>
                  <a:cubicBezTo>
                    <a:pt x="116414" y="0"/>
                    <a:pt x="111585" y="1274"/>
                    <a:pt x="107561" y="3397"/>
                  </a:cubicBezTo>
                  <a:lnTo>
                    <a:pt x="51219" y="26751"/>
                  </a:lnTo>
                  <a:cubicBezTo>
                    <a:pt x="47195" y="28450"/>
                    <a:pt x="43976" y="31847"/>
                    <a:pt x="42366" y="36093"/>
                  </a:cubicBezTo>
                  <a:lnTo>
                    <a:pt x="22244" y="87048"/>
                  </a:lnTo>
                  <a:cubicBezTo>
                    <a:pt x="19024" y="95541"/>
                    <a:pt x="22646" y="105732"/>
                    <a:pt x="31098" y="109129"/>
                  </a:cubicBezTo>
                  <a:cubicBezTo>
                    <a:pt x="33110" y="109978"/>
                    <a:pt x="35122" y="110403"/>
                    <a:pt x="37134" y="110403"/>
                  </a:cubicBezTo>
                  <a:cubicBezTo>
                    <a:pt x="43573" y="110403"/>
                    <a:pt x="49610" y="106581"/>
                    <a:pt x="52024" y="99787"/>
                  </a:cubicBezTo>
                  <a:lnTo>
                    <a:pt x="68524" y="55626"/>
                  </a:lnTo>
                  <a:lnTo>
                    <a:pt x="85427" y="48832"/>
                  </a:lnTo>
                  <a:lnTo>
                    <a:pt x="57658" y="191930"/>
                  </a:lnTo>
                  <a:lnTo>
                    <a:pt x="3732" y="261144"/>
                  </a:lnTo>
                  <a:cubicBezTo>
                    <a:pt x="-1902" y="268363"/>
                    <a:pt x="-1097" y="278979"/>
                    <a:pt x="5744" y="284923"/>
                  </a:cubicBezTo>
                  <a:cubicBezTo>
                    <a:pt x="8561" y="287471"/>
                    <a:pt x="12183" y="288745"/>
                    <a:pt x="15805" y="288745"/>
                  </a:cubicBezTo>
                  <a:cubicBezTo>
                    <a:pt x="20634" y="288745"/>
                    <a:pt x="25061" y="286622"/>
                    <a:pt x="28280" y="282376"/>
                  </a:cubicBezTo>
                  <a:lnTo>
                    <a:pt x="84622" y="210189"/>
                  </a:lnTo>
                  <a:cubicBezTo>
                    <a:pt x="86232" y="208066"/>
                    <a:pt x="87439" y="205519"/>
                    <a:pt x="87841" y="202971"/>
                  </a:cubicBezTo>
                  <a:lnTo>
                    <a:pt x="97500" y="153714"/>
                  </a:lnTo>
                  <a:lnTo>
                    <a:pt x="140963" y="186835"/>
                  </a:lnTo>
                  <a:lnTo>
                    <a:pt x="140963" y="271760"/>
                  </a:lnTo>
                  <a:cubicBezTo>
                    <a:pt x="140963" y="281102"/>
                    <a:pt x="148207" y="288745"/>
                    <a:pt x="157061" y="288745"/>
                  </a:cubicBezTo>
                  <a:cubicBezTo>
                    <a:pt x="165914" y="288745"/>
                    <a:pt x="173158" y="281102"/>
                    <a:pt x="173158" y="271760"/>
                  </a:cubicBezTo>
                  <a:lnTo>
                    <a:pt x="173158" y="178343"/>
                  </a:lnTo>
                  <a:cubicBezTo>
                    <a:pt x="173158" y="172822"/>
                    <a:pt x="170743" y="167727"/>
                    <a:pt x="166719" y="164755"/>
                  </a:cubicBezTo>
                  <a:lnTo>
                    <a:pt x="127683" y="134606"/>
                  </a:lnTo>
                  <a:lnTo>
                    <a:pt x="138548" y="77282"/>
                  </a:lnTo>
                  <a:lnTo>
                    <a:pt x="146195" y="95965"/>
                  </a:lnTo>
                  <a:cubicBezTo>
                    <a:pt x="148207" y="100211"/>
                    <a:pt x="151426" y="103609"/>
                    <a:pt x="155853" y="105307"/>
                  </a:cubicBezTo>
                  <a:lnTo>
                    <a:pt x="204146" y="122292"/>
                  </a:lnTo>
                  <a:cubicBezTo>
                    <a:pt x="205755" y="122717"/>
                    <a:pt x="207365" y="123141"/>
                    <a:pt x="209377" y="123141"/>
                  </a:cubicBezTo>
                  <a:cubicBezTo>
                    <a:pt x="216219" y="123141"/>
                    <a:pt x="222255" y="118470"/>
                    <a:pt x="224670" y="111676"/>
                  </a:cubicBezTo>
                  <a:cubicBezTo>
                    <a:pt x="227487" y="102759"/>
                    <a:pt x="223060" y="92993"/>
                    <a:pt x="214609" y="90021"/>
                  </a:cubicBezTo>
                  <a:close/>
                </a:path>
              </a:pathLst>
            </a:custGeom>
            <a:solidFill>
              <a:srgbClr val="0070C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endParaRPr>
            </a:p>
          </p:txBody>
        </p:sp>
      </p:grpSp>
      <p:grpSp>
        <p:nvGrpSpPr>
          <p:cNvPr id="50" name="グラフィックス 35" descr="歩く 単色塗りつぶし">
            <a:extLst>
              <a:ext uri="{FF2B5EF4-FFF2-40B4-BE49-F238E27FC236}">
                <a16:creationId xmlns:a16="http://schemas.microsoft.com/office/drawing/2014/main" id="{2922DF56-B2B9-41B8-9AF4-D93453809F14}"/>
              </a:ext>
            </a:extLst>
          </p:cNvPr>
          <p:cNvGrpSpPr/>
          <p:nvPr/>
        </p:nvGrpSpPr>
        <p:grpSpPr>
          <a:xfrm flipH="1">
            <a:off x="6333225" y="1101908"/>
            <a:ext cx="273287" cy="420887"/>
            <a:chOff x="7240457" y="2944828"/>
            <a:chExt cx="225516" cy="365177"/>
          </a:xfrm>
          <a:solidFill>
            <a:srgbClr val="0070C0"/>
          </a:solidFill>
        </p:grpSpPr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C0C4A76F-F89B-48E6-8796-69636A8DBB29}"/>
                </a:ext>
              </a:extLst>
            </p:cNvPr>
            <p:cNvSpPr/>
            <p:nvPr/>
          </p:nvSpPr>
          <p:spPr>
            <a:xfrm>
              <a:off x="7341176" y="2944828"/>
              <a:ext cx="64390" cy="67940"/>
            </a:xfrm>
            <a:custGeom>
              <a:avLst/>
              <a:gdLst>
                <a:gd name="connsiteX0" fmla="*/ 64390 w 64390"/>
                <a:gd name="connsiteY0" fmla="*/ 33970 h 67940"/>
                <a:gd name="connsiteX1" fmla="*/ 32195 w 64390"/>
                <a:gd name="connsiteY1" fmla="*/ 67940 h 67940"/>
                <a:gd name="connsiteX2" fmla="*/ 0 w 64390"/>
                <a:gd name="connsiteY2" fmla="*/ 33970 h 67940"/>
                <a:gd name="connsiteX3" fmla="*/ 32195 w 64390"/>
                <a:gd name="connsiteY3" fmla="*/ 0 h 67940"/>
                <a:gd name="connsiteX4" fmla="*/ 64390 w 64390"/>
                <a:gd name="connsiteY4" fmla="*/ 33970 h 6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390" h="67940">
                  <a:moveTo>
                    <a:pt x="64390" y="33970"/>
                  </a:moveTo>
                  <a:cubicBezTo>
                    <a:pt x="64390" y="52731"/>
                    <a:pt x="49976" y="67940"/>
                    <a:pt x="32195" y="67940"/>
                  </a:cubicBezTo>
                  <a:cubicBezTo>
                    <a:pt x="14414" y="67940"/>
                    <a:pt x="0" y="52731"/>
                    <a:pt x="0" y="33970"/>
                  </a:cubicBezTo>
                  <a:cubicBezTo>
                    <a:pt x="0" y="15209"/>
                    <a:pt x="14414" y="0"/>
                    <a:pt x="32195" y="0"/>
                  </a:cubicBezTo>
                  <a:cubicBezTo>
                    <a:pt x="49976" y="0"/>
                    <a:pt x="64390" y="15209"/>
                    <a:pt x="64390" y="33970"/>
                  </a:cubicBezTo>
                  <a:close/>
                </a:path>
              </a:pathLst>
            </a:custGeom>
            <a:solidFill>
              <a:srgbClr val="0070C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endParaRPr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EC1FF56C-C0CE-4D8E-A78F-5E8C18D36BF0}"/>
                </a:ext>
              </a:extLst>
            </p:cNvPr>
            <p:cNvSpPr/>
            <p:nvPr/>
          </p:nvSpPr>
          <p:spPr>
            <a:xfrm>
              <a:off x="7240457" y="3021260"/>
              <a:ext cx="225516" cy="288745"/>
            </a:xfrm>
            <a:custGeom>
              <a:avLst/>
              <a:gdLst>
                <a:gd name="connsiteX0" fmla="*/ 214609 w 225516"/>
                <a:gd name="connsiteY0" fmla="*/ 90021 h 288745"/>
                <a:gd name="connsiteX1" fmla="*/ 173158 w 225516"/>
                <a:gd name="connsiteY1" fmla="*/ 75583 h 288745"/>
                <a:gd name="connsiteX2" fmla="*/ 149414 w 225516"/>
                <a:gd name="connsiteY2" fmla="*/ 17834 h 288745"/>
                <a:gd name="connsiteX3" fmla="*/ 121244 w 225516"/>
                <a:gd name="connsiteY3" fmla="*/ 0 h 288745"/>
                <a:gd name="connsiteX4" fmla="*/ 107561 w 225516"/>
                <a:gd name="connsiteY4" fmla="*/ 3397 h 288745"/>
                <a:gd name="connsiteX5" fmla="*/ 51219 w 225516"/>
                <a:gd name="connsiteY5" fmla="*/ 26751 h 288745"/>
                <a:gd name="connsiteX6" fmla="*/ 42366 w 225516"/>
                <a:gd name="connsiteY6" fmla="*/ 36093 h 288745"/>
                <a:gd name="connsiteX7" fmla="*/ 22244 w 225516"/>
                <a:gd name="connsiteY7" fmla="*/ 87048 h 288745"/>
                <a:gd name="connsiteX8" fmla="*/ 31098 w 225516"/>
                <a:gd name="connsiteY8" fmla="*/ 109129 h 288745"/>
                <a:gd name="connsiteX9" fmla="*/ 37134 w 225516"/>
                <a:gd name="connsiteY9" fmla="*/ 110403 h 288745"/>
                <a:gd name="connsiteX10" fmla="*/ 52024 w 225516"/>
                <a:gd name="connsiteY10" fmla="*/ 99787 h 288745"/>
                <a:gd name="connsiteX11" fmla="*/ 68524 w 225516"/>
                <a:gd name="connsiteY11" fmla="*/ 55626 h 288745"/>
                <a:gd name="connsiteX12" fmla="*/ 85427 w 225516"/>
                <a:gd name="connsiteY12" fmla="*/ 48832 h 288745"/>
                <a:gd name="connsiteX13" fmla="*/ 57658 w 225516"/>
                <a:gd name="connsiteY13" fmla="*/ 191930 h 288745"/>
                <a:gd name="connsiteX14" fmla="*/ 3732 w 225516"/>
                <a:gd name="connsiteY14" fmla="*/ 261144 h 288745"/>
                <a:gd name="connsiteX15" fmla="*/ 5744 w 225516"/>
                <a:gd name="connsiteY15" fmla="*/ 284923 h 288745"/>
                <a:gd name="connsiteX16" fmla="*/ 15805 w 225516"/>
                <a:gd name="connsiteY16" fmla="*/ 288745 h 288745"/>
                <a:gd name="connsiteX17" fmla="*/ 28280 w 225516"/>
                <a:gd name="connsiteY17" fmla="*/ 282376 h 288745"/>
                <a:gd name="connsiteX18" fmla="*/ 84622 w 225516"/>
                <a:gd name="connsiteY18" fmla="*/ 210189 h 288745"/>
                <a:gd name="connsiteX19" fmla="*/ 87841 w 225516"/>
                <a:gd name="connsiteY19" fmla="*/ 202971 h 288745"/>
                <a:gd name="connsiteX20" fmla="*/ 97500 w 225516"/>
                <a:gd name="connsiteY20" fmla="*/ 153714 h 288745"/>
                <a:gd name="connsiteX21" fmla="*/ 140963 w 225516"/>
                <a:gd name="connsiteY21" fmla="*/ 186835 h 288745"/>
                <a:gd name="connsiteX22" fmla="*/ 140963 w 225516"/>
                <a:gd name="connsiteY22" fmla="*/ 271760 h 288745"/>
                <a:gd name="connsiteX23" fmla="*/ 157061 w 225516"/>
                <a:gd name="connsiteY23" fmla="*/ 288745 h 288745"/>
                <a:gd name="connsiteX24" fmla="*/ 173158 w 225516"/>
                <a:gd name="connsiteY24" fmla="*/ 271760 h 288745"/>
                <a:gd name="connsiteX25" fmla="*/ 173158 w 225516"/>
                <a:gd name="connsiteY25" fmla="*/ 178343 h 288745"/>
                <a:gd name="connsiteX26" fmla="*/ 166719 w 225516"/>
                <a:gd name="connsiteY26" fmla="*/ 164755 h 288745"/>
                <a:gd name="connsiteX27" fmla="*/ 127683 w 225516"/>
                <a:gd name="connsiteY27" fmla="*/ 134606 h 288745"/>
                <a:gd name="connsiteX28" fmla="*/ 138548 w 225516"/>
                <a:gd name="connsiteY28" fmla="*/ 77282 h 288745"/>
                <a:gd name="connsiteX29" fmla="*/ 146195 w 225516"/>
                <a:gd name="connsiteY29" fmla="*/ 95965 h 288745"/>
                <a:gd name="connsiteX30" fmla="*/ 155853 w 225516"/>
                <a:gd name="connsiteY30" fmla="*/ 105307 h 288745"/>
                <a:gd name="connsiteX31" fmla="*/ 204146 w 225516"/>
                <a:gd name="connsiteY31" fmla="*/ 122292 h 288745"/>
                <a:gd name="connsiteX32" fmla="*/ 209377 w 225516"/>
                <a:gd name="connsiteY32" fmla="*/ 123141 h 288745"/>
                <a:gd name="connsiteX33" fmla="*/ 224670 w 225516"/>
                <a:gd name="connsiteY33" fmla="*/ 111676 h 288745"/>
                <a:gd name="connsiteX34" fmla="*/ 214609 w 225516"/>
                <a:gd name="connsiteY34" fmla="*/ 90021 h 288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5516" h="288745">
                  <a:moveTo>
                    <a:pt x="214609" y="90021"/>
                  </a:moveTo>
                  <a:lnTo>
                    <a:pt x="173158" y="75583"/>
                  </a:lnTo>
                  <a:cubicBezTo>
                    <a:pt x="173158" y="75583"/>
                    <a:pt x="150219" y="19533"/>
                    <a:pt x="149414" y="17834"/>
                  </a:cubicBezTo>
                  <a:cubicBezTo>
                    <a:pt x="143780" y="7219"/>
                    <a:pt x="133317" y="0"/>
                    <a:pt x="121244" y="0"/>
                  </a:cubicBezTo>
                  <a:cubicBezTo>
                    <a:pt x="116414" y="0"/>
                    <a:pt x="111585" y="1274"/>
                    <a:pt x="107561" y="3397"/>
                  </a:cubicBezTo>
                  <a:lnTo>
                    <a:pt x="51219" y="26751"/>
                  </a:lnTo>
                  <a:cubicBezTo>
                    <a:pt x="47195" y="28450"/>
                    <a:pt x="43976" y="31847"/>
                    <a:pt x="42366" y="36093"/>
                  </a:cubicBezTo>
                  <a:lnTo>
                    <a:pt x="22244" y="87048"/>
                  </a:lnTo>
                  <a:cubicBezTo>
                    <a:pt x="19024" y="95541"/>
                    <a:pt x="22646" y="105732"/>
                    <a:pt x="31098" y="109129"/>
                  </a:cubicBezTo>
                  <a:cubicBezTo>
                    <a:pt x="33110" y="109978"/>
                    <a:pt x="35122" y="110403"/>
                    <a:pt x="37134" y="110403"/>
                  </a:cubicBezTo>
                  <a:cubicBezTo>
                    <a:pt x="43573" y="110403"/>
                    <a:pt x="49610" y="106581"/>
                    <a:pt x="52024" y="99787"/>
                  </a:cubicBezTo>
                  <a:lnTo>
                    <a:pt x="68524" y="55626"/>
                  </a:lnTo>
                  <a:lnTo>
                    <a:pt x="85427" y="48832"/>
                  </a:lnTo>
                  <a:lnTo>
                    <a:pt x="57658" y="191930"/>
                  </a:lnTo>
                  <a:lnTo>
                    <a:pt x="3732" y="261144"/>
                  </a:lnTo>
                  <a:cubicBezTo>
                    <a:pt x="-1902" y="268363"/>
                    <a:pt x="-1097" y="278979"/>
                    <a:pt x="5744" y="284923"/>
                  </a:cubicBezTo>
                  <a:cubicBezTo>
                    <a:pt x="8561" y="287471"/>
                    <a:pt x="12183" y="288745"/>
                    <a:pt x="15805" y="288745"/>
                  </a:cubicBezTo>
                  <a:cubicBezTo>
                    <a:pt x="20634" y="288745"/>
                    <a:pt x="25061" y="286622"/>
                    <a:pt x="28280" y="282376"/>
                  </a:cubicBezTo>
                  <a:lnTo>
                    <a:pt x="84622" y="210189"/>
                  </a:lnTo>
                  <a:cubicBezTo>
                    <a:pt x="86232" y="208066"/>
                    <a:pt x="87439" y="205519"/>
                    <a:pt x="87841" y="202971"/>
                  </a:cubicBezTo>
                  <a:lnTo>
                    <a:pt x="97500" y="153714"/>
                  </a:lnTo>
                  <a:lnTo>
                    <a:pt x="140963" y="186835"/>
                  </a:lnTo>
                  <a:lnTo>
                    <a:pt x="140963" y="271760"/>
                  </a:lnTo>
                  <a:cubicBezTo>
                    <a:pt x="140963" y="281102"/>
                    <a:pt x="148207" y="288745"/>
                    <a:pt x="157061" y="288745"/>
                  </a:cubicBezTo>
                  <a:cubicBezTo>
                    <a:pt x="165914" y="288745"/>
                    <a:pt x="173158" y="281102"/>
                    <a:pt x="173158" y="271760"/>
                  </a:cubicBezTo>
                  <a:lnTo>
                    <a:pt x="173158" y="178343"/>
                  </a:lnTo>
                  <a:cubicBezTo>
                    <a:pt x="173158" y="172822"/>
                    <a:pt x="170743" y="167727"/>
                    <a:pt x="166719" y="164755"/>
                  </a:cubicBezTo>
                  <a:lnTo>
                    <a:pt x="127683" y="134606"/>
                  </a:lnTo>
                  <a:lnTo>
                    <a:pt x="138548" y="77282"/>
                  </a:lnTo>
                  <a:lnTo>
                    <a:pt x="146195" y="95965"/>
                  </a:lnTo>
                  <a:cubicBezTo>
                    <a:pt x="148207" y="100211"/>
                    <a:pt x="151426" y="103609"/>
                    <a:pt x="155853" y="105307"/>
                  </a:cubicBezTo>
                  <a:lnTo>
                    <a:pt x="204146" y="122292"/>
                  </a:lnTo>
                  <a:cubicBezTo>
                    <a:pt x="205755" y="122717"/>
                    <a:pt x="207365" y="123141"/>
                    <a:pt x="209377" y="123141"/>
                  </a:cubicBezTo>
                  <a:cubicBezTo>
                    <a:pt x="216219" y="123141"/>
                    <a:pt x="222255" y="118470"/>
                    <a:pt x="224670" y="111676"/>
                  </a:cubicBezTo>
                  <a:cubicBezTo>
                    <a:pt x="227487" y="102759"/>
                    <a:pt x="223060" y="92993"/>
                    <a:pt x="214609" y="90021"/>
                  </a:cubicBezTo>
                  <a:close/>
                </a:path>
              </a:pathLst>
            </a:custGeom>
            <a:solidFill>
              <a:srgbClr val="0070C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endParaRPr>
            </a:p>
          </p:txBody>
        </p:sp>
      </p:grpSp>
      <p:pic>
        <p:nvPicPr>
          <p:cNvPr id="54" name="グラフィックス 53" descr="歩く 単色塗りつぶし">
            <a:extLst>
              <a:ext uri="{FF2B5EF4-FFF2-40B4-BE49-F238E27FC236}">
                <a16:creationId xmlns:a16="http://schemas.microsoft.com/office/drawing/2014/main" id="{60C8342E-9257-47C3-B46D-2338FF126A87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29640" y="1522795"/>
            <a:ext cx="463775" cy="457072"/>
          </a:xfrm>
          <a:prstGeom prst="rect">
            <a:avLst/>
          </a:prstGeom>
        </p:spPr>
      </p:pic>
      <p:sp>
        <p:nvSpPr>
          <p:cNvPr id="5" name="楕円 4">
            <a:extLst>
              <a:ext uri="{FF2B5EF4-FFF2-40B4-BE49-F238E27FC236}">
                <a16:creationId xmlns:a16="http://schemas.microsoft.com/office/drawing/2014/main" id="{A54B9F93-86B5-45B3-A48A-99E75E627A84}"/>
              </a:ext>
            </a:extLst>
          </p:cNvPr>
          <p:cNvSpPr/>
          <p:nvPr/>
        </p:nvSpPr>
        <p:spPr>
          <a:xfrm>
            <a:off x="2950854" y="1175794"/>
            <a:ext cx="1406694" cy="13258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1" lang="ja-JP" alt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  <a:sym typeface="Arial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E112AC5-A1D8-4012-AF0D-F000032F36AE}"/>
              </a:ext>
            </a:extLst>
          </p:cNvPr>
          <p:cNvSpPr txBox="1"/>
          <p:nvPr/>
        </p:nvSpPr>
        <p:spPr>
          <a:xfrm>
            <a:off x="4218218" y="2123531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レッドゾーン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793072B-96D8-41EC-B9BE-64B44374B2EF}"/>
              </a:ext>
            </a:extLst>
          </p:cNvPr>
          <p:cNvSpPr txBox="1"/>
          <p:nvPr/>
        </p:nvSpPr>
        <p:spPr>
          <a:xfrm>
            <a:off x="254931" y="782539"/>
            <a:ext cx="1545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① ゾーニング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3825F50-4ACE-4331-9FF5-F30D30C0EF9C}"/>
              </a:ext>
            </a:extLst>
          </p:cNvPr>
          <p:cNvSpPr txBox="1"/>
          <p:nvPr/>
        </p:nvSpPr>
        <p:spPr>
          <a:xfrm>
            <a:off x="3369579" y="6519408"/>
            <a:ext cx="5557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○：必ず着用する　△：状況により着用する　◎二重で着用する　（空白）着用しない</a:t>
            </a:r>
            <a:endParaRPr kumimoji="1" lang="ja-JP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  <a:sym typeface="Arial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100090C-F6DD-4A11-95D1-F9B6DCC7D564}"/>
              </a:ext>
            </a:extLst>
          </p:cNvPr>
          <p:cNvSpPr txBox="1"/>
          <p:nvPr/>
        </p:nvSpPr>
        <p:spPr>
          <a:xfrm>
            <a:off x="740319" y="1169124"/>
            <a:ext cx="22878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(※)</a:t>
            </a: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エアロゾル発生の恐れが</a:t>
            </a:r>
            <a:endParaRPr kumimoji="1" lang="en-US" altLang="ja-JP" sz="1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  <a:sym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　　ある手技・状況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5245DB03-C9A6-4DF3-B8A1-A22354E0B314}"/>
              </a:ext>
            </a:extLst>
          </p:cNvPr>
          <p:cNvSpPr txBox="1"/>
          <p:nvPr/>
        </p:nvSpPr>
        <p:spPr>
          <a:xfrm>
            <a:off x="2636697" y="2485606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２ｍ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内接近時注意！</a:t>
            </a:r>
          </a:p>
        </p:txBody>
      </p:sp>
      <p:grpSp>
        <p:nvGrpSpPr>
          <p:cNvPr id="61" name="グラフィックス 35" descr="歩く 単色塗りつぶし">
            <a:extLst>
              <a:ext uri="{FF2B5EF4-FFF2-40B4-BE49-F238E27FC236}">
                <a16:creationId xmlns:a16="http://schemas.microsoft.com/office/drawing/2014/main" id="{A1460D61-27B9-4B0C-B185-3591C44EE7DE}"/>
              </a:ext>
            </a:extLst>
          </p:cNvPr>
          <p:cNvGrpSpPr/>
          <p:nvPr/>
        </p:nvGrpSpPr>
        <p:grpSpPr>
          <a:xfrm>
            <a:off x="5772461" y="1838730"/>
            <a:ext cx="289964" cy="411132"/>
            <a:chOff x="7240457" y="2944828"/>
            <a:chExt cx="225516" cy="365177"/>
          </a:xfrm>
          <a:solidFill>
            <a:schemeClr val="accent2"/>
          </a:solidFill>
        </p:grpSpPr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55959FDB-8686-4961-BAD8-1FD4A440769D}"/>
                </a:ext>
              </a:extLst>
            </p:cNvPr>
            <p:cNvSpPr/>
            <p:nvPr/>
          </p:nvSpPr>
          <p:spPr>
            <a:xfrm>
              <a:off x="7341176" y="2944828"/>
              <a:ext cx="64390" cy="67940"/>
            </a:xfrm>
            <a:custGeom>
              <a:avLst/>
              <a:gdLst>
                <a:gd name="connsiteX0" fmla="*/ 64390 w 64390"/>
                <a:gd name="connsiteY0" fmla="*/ 33970 h 67940"/>
                <a:gd name="connsiteX1" fmla="*/ 32195 w 64390"/>
                <a:gd name="connsiteY1" fmla="*/ 67940 h 67940"/>
                <a:gd name="connsiteX2" fmla="*/ 0 w 64390"/>
                <a:gd name="connsiteY2" fmla="*/ 33970 h 67940"/>
                <a:gd name="connsiteX3" fmla="*/ 32195 w 64390"/>
                <a:gd name="connsiteY3" fmla="*/ 0 h 67940"/>
                <a:gd name="connsiteX4" fmla="*/ 64390 w 64390"/>
                <a:gd name="connsiteY4" fmla="*/ 33970 h 6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390" h="67940">
                  <a:moveTo>
                    <a:pt x="64390" y="33970"/>
                  </a:moveTo>
                  <a:cubicBezTo>
                    <a:pt x="64390" y="52731"/>
                    <a:pt x="49976" y="67940"/>
                    <a:pt x="32195" y="67940"/>
                  </a:cubicBezTo>
                  <a:cubicBezTo>
                    <a:pt x="14414" y="67940"/>
                    <a:pt x="0" y="52731"/>
                    <a:pt x="0" y="33970"/>
                  </a:cubicBezTo>
                  <a:cubicBezTo>
                    <a:pt x="0" y="15209"/>
                    <a:pt x="14414" y="0"/>
                    <a:pt x="32195" y="0"/>
                  </a:cubicBezTo>
                  <a:cubicBezTo>
                    <a:pt x="49976" y="0"/>
                    <a:pt x="64390" y="15209"/>
                    <a:pt x="64390" y="33970"/>
                  </a:cubicBez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endParaRPr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56356539-221F-4F71-8ACF-AAE1C6A69961}"/>
                </a:ext>
              </a:extLst>
            </p:cNvPr>
            <p:cNvSpPr/>
            <p:nvPr/>
          </p:nvSpPr>
          <p:spPr>
            <a:xfrm>
              <a:off x="7240457" y="3021260"/>
              <a:ext cx="225516" cy="288745"/>
            </a:xfrm>
            <a:custGeom>
              <a:avLst/>
              <a:gdLst>
                <a:gd name="connsiteX0" fmla="*/ 214609 w 225516"/>
                <a:gd name="connsiteY0" fmla="*/ 90021 h 288745"/>
                <a:gd name="connsiteX1" fmla="*/ 173158 w 225516"/>
                <a:gd name="connsiteY1" fmla="*/ 75583 h 288745"/>
                <a:gd name="connsiteX2" fmla="*/ 149414 w 225516"/>
                <a:gd name="connsiteY2" fmla="*/ 17834 h 288745"/>
                <a:gd name="connsiteX3" fmla="*/ 121244 w 225516"/>
                <a:gd name="connsiteY3" fmla="*/ 0 h 288745"/>
                <a:gd name="connsiteX4" fmla="*/ 107561 w 225516"/>
                <a:gd name="connsiteY4" fmla="*/ 3397 h 288745"/>
                <a:gd name="connsiteX5" fmla="*/ 51219 w 225516"/>
                <a:gd name="connsiteY5" fmla="*/ 26751 h 288745"/>
                <a:gd name="connsiteX6" fmla="*/ 42366 w 225516"/>
                <a:gd name="connsiteY6" fmla="*/ 36093 h 288745"/>
                <a:gd name="connsiteX7" fmla="*/ 22244 w 225516"/>
                <a:gd name="connsiteY7" fmla="*/ 87048 h 288745"/>
                <a:gd name="connsiteX8" fmla="*/ 31098 w 225516"/>
                <a:gd name="connsiteY8" fmla="*/ 109129 h 288745"/>
                <a:gd name="connsiteX9" fmla="*/ 37134 w 225516"/>
                <a:gd name="connsiteY9" fmla="*/ 110403 h 288745"/>
                <a:gd name="connsiteX10" fmla="*/ 52024 w 225516"/>
                <a:gd name="connsiteY10" fmla="*/ 99787 h 288745"/>
                <a:gd name="connsiteX11" fmla="*/ 68524 w 225516"/>
                <a:gd name="connsiteY11" fmla="*/ 55626 h 288745"/>
                <a:gd name="connsiteX12" fmla="*/ 85427 w 225516"/>
                <a:gd name="connsiteY12" fmla="*/ 48832 h 288745"/>
                <a:gd name="connsiteX13" fmla="*/ 57658 w 225516"/>
                <a:gd name="connsiteY13" fmla="*/ 191930 h 288745"/>
                <a:gd name="connsiteX14" fmla="*/ 3732 w 225516"/>
                <a:gd name="connsiteY14" fmla="*/ 261144 h 288745"/>
                <a:gd name="connsiteX15" fmla="*/ 5744 w 225516"/>
                <a:gd name="connsiteY15" fmla="*/ 284923 h 288745"/>
                <a:gd name="connsiteX16" fmla="*/ 15805 w 225516"/>
                <a:gd name="connsiteY16" fmla="*/ 288745 h 288745"/>
                <a:gd name="connsiteX17" fmla="*/ 28280 w 225516"/>
                <a:gd name="connsiteY17" fmla="*/ 282376 h 288745"/>
                <a:gd name="connsiteX18" fmla="*/ 84622 w 225516"/>
                <a:gd name="connsiteY18" fmla="*/ 210189 h 288745"/>
                <a:gd name="connsiteX19" fmla="*/ 87841 w 225516"/>
                <a:gd name="connsiteY19" fmla="*/ 202971 h 288745"/>
                <a:gd name="connsiteX20" fmla="*/ 97500 w 225516"/>
                <a:gd name="connsiteY20" fmla="*/ 153714 h 288745"/>
                <a:gd name="connsiteX21" fmla="*/ 140963 w 225516"/>
                <a:gd name="connsiteY21" fmla="*/ 186835 h 288745"/>
                <a:gd name="connsiteX22" fmla="*/ 140963 w 225516"/>
                <a:gd name="connsiteY22" fmla="*/ 271760 h 288745"/>
                <a:gd name="connsiteX23" fmla="*/ 157061 w 225516"/>
                <a:gd name="connsiteY23" fmla="*/ 288745 h 288745"/>
                <a:gd name="connsiteX24" fmla="*/ 173158 w 225516"/>
                <a:gd name="connsiteY24" fmla="*/ 271760 h 288745"/>
                <a:gd name="connsiteX25" fmla="*/ 173158 w 225516"/>
                <a:gd name="connsiteY25" fmla="*/ 178343 h 288745"/>
                <a:gd name="connsiteX26" fmla="*/ 166719 w 225516"/>
                <a:gd name="connsiteY26" fmla="*/ 164755 h 288745"/>
                <a:gd name="connsiteX27" fmla="*/ 127683 w 225516"/>
                <a:gd name="connsiteY27" fmla="*/ 134606 h 288745"/>
                <a:gd name="connsiteX28" fmla="*/ 138548 w 225516"/>
                <a:gd name="connsiteY28" fmla="*/ 77282 h 288745"/>
                <a:gd name="connsiteX29" fmla="*/ 146195 w 225516"/>
                <a:gd name="connsiteY29" fmla="*/ 95965 h 288745"/>
                <a:gd name="connsiteX30" fmla="*/ 155853 w 225516"/>
                <a:gd name="connsiteY30" fmla="*/ 105307 h 288745"/>
                <a:gd name="connsiteX31" fmla="*/ 204146 w 225516"/>
                <a:gd name="connsiteY31" fmla="*/ 122292 h 288745"/>
                <a:gd name="connsiteX32" fmla="*/ 209377 w 225516"/>
                <a:gd name="connsiteY32" fmla="*/ 123141 h 288745"/>
                <a:gd name="connsiteX33" fmla="*/ 224670 w 225516"/>
                <a:gd name="connsiteY33" fmla="*/ 111676 h 288745"/>
                <a:gd name="connsiteX34" fmla="*/ 214609 w 225516"/>
                <a:gd name="connsiteY34" fmla="*/ 90021 h 288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5516" h="288745">
                  <a:moveTo>
                    <a:pt x="214609" y="90021"/>
                  </a:moveTo>
                  <a:lnTo>
                    <a:pt x="173158" y="75583"/>
                  </a:lnTo>
                  <a:cubicBezTo>
                    <a:pt x="173158" y="75583"/>
                    <a:pt x="150219" y="19533"/>
                    <a:pt x="149414" y="17834"/>
                  </a:cubicBezTo>
                  <a:cubicBezTo>
                    <a:pt x="143780" y="7219"/>
                    <a:pt x="133317" y="0"/>
                    <a:pt x="121244" y="0"/>
                  </a:cubicBezTo>
                  <a:cubicBezTo>
                    <a:pt x="116414" y="0"/>
                    <a:pt x="111585" y="1274"/>
                    <a:pt x="107561" y="3397"/>
                  </a:cubicBezTo>
                  <a:lnTo>
                    <a:pt x="51219" y="26751"/>
                  </a:lnTo>
                  <a:cubicBezTo>
                    <a:pt x="47195" y="28450"/>
                    <a:pt x="43976" y="31847"/>
                    <a:pt x="42366" y="36093"/>
                  </a:cubicBezTo>
                  <a:lnTo>
                    <a:pt x="22244" y="87048"/>
                  </a:lnTo>
                  <a:cubicBezTo>
                    <a:pt x="19024" y="95541"/>
                    <a:pt x="22646" y="105732"/>
                    <a:pt x="31098" y="109129"/>
                  </a:cubicBezTo>
                  <a:cubicBezTo>
                    <a:pt x="33110" y="109978"/>
                    <a:pt x="35122" y="110403"/>
                    <a:pt x="37134" y="110403"/>
                  </a:cubicBezTo>
                  <a:cubicBezTo>
                    <a:pt x="43573" y="110403"/>
                    <a:pt x="49610" y="106581"/>
                    <a:pt x="52024" y="99787"/>
                  </a:cubicBezTo>
                  <a:lnTo>
                    <a:pt x="68524" y="55626"/>
                  </a:lnTo>
                  <a:lnTo>
                    <a:pt x="85427" y="48832"/>
                  </a:lnTo>
                  <a:lnTo>
                    <a:pt x="57658" y="191930"/>
                  </a:lnTo>
                  <a:lnTo>
                    <a:pt x="3732" y="261144"/>
                  </a:lnTo>
                  <a:cubicBezTo>
                    <a:pt x="-1902" y="268363"/>
                    <a:pt x="-1097" y="278979"/>
                    <a:pt x="5744" y="284923"/>
                  </a:cubicBezTo>
                  <a:cubicBezTo>
                    <a:pt x="8561" y="287471"/>
                    <a:pt x="12183" y="288745"/>
                    <a:pt x="15805" y="288745"/>
                  </a:cubicBezTo>
                  <a:cubicBezTo>
                    <a:pt x="20634" y="288745"/>
                    <a:pt x="25061" y="286622"/>
                    <a:pt x="28280" y="282376"/>
                  </a:cubicBezTo>
                  <a:lnTo>
                    <a:pt x="84622" y="210189"/>
                  </a:lnTo>
                  <a:cubicBezTo>
                    <a:pt x="86232" y="208066"/>
                    <a:pt x="87439" y="205519"/>
                    <a:pt x="87841" y="202971"/>
                  </a:cubicBezTo>
                  <a:lnTo>
                    <a:pt x="97500" y="153714"/>
                  </a:lnTo>
                  <a:lnTo>
                    <a:pt x="140963" y="186835"/>
                  </a:lnTo>
                  <a:lnTo>
                    <a:pt x="140963" y="271760"/>
                  </a:lnTo>
                  <a:cubicBezTo>
                    <a:pt x="140963" y="281102"/>
                    <a:pt x="148207" y="288745"/>
                    <a:pt x="157061" y="288745"/>
                  </a:cubicBezTo>
                  <a:cubicBezTo>
                    <a:pt x="165914" y="288745"/>
                    <a:pt x="173158" y="281102"/>
                    <a:pt x="173158" y="271760"/>
                  </a:cubicBezTo>
                  <a:lnTo>
                    <a:pt x="173158" y="178343"/>
                  </a:lnTo>
                  <a:cubicBezTo>
                    <a:pt x="173158" y="172822"/>
                    <a:pt x="170743" y="167727"/>
                    <a:pt x="166719" y="164755"/>
                  </a:cubicBezTo>
                  <a:lnTo>
                    <a:pt x="127683" y="134606"/>
                  </a:lnTo>
                  <a:lnTo>
                    <a:pt x="138548" y="77282"/>
                  </a:lnTo>
                  <a:lnTo>
                    <a:pt x="146195" y="95965"/>
                  </a:lnTo>
                  <a:cubicBezTo>
                    <a:pt x="148207" y="100211"/>
                    <a:pt x="151426" y="103609"/>
                    <a:pt x="155853" y="105307"/>
                  </a:cubicBezTo>
                  <a:lnTo>
                    <a:pt x="204146" y="122292"/>
                  </a:lnTo>
                  <a:cubicBezTo>
                    <a:pt x="205755" y="122717"/>
                    <a:pt x="207365" y="123141"/>
                    <a:pt x="209377" y="123141"/>
                  </a:cubicBezTo>
                  <a:cubicBezTo>
                    <a:pt x="216219" y="123141"/>
                    <a:pt x="222255" y="118470"/>
                    <a:pt x="224670" y="111676"/>
                  </a:cubicBezTo>
                  <a:cubicBezTo>
                    <a:pt x="227487" y="102759"/>
                    <a:pt x="223060" y="92993"/>
                    <a:pt x="214609" y="90021"/>
                  </a:cubicBez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endParaRPr>
            </a:p>
          </p:txBody>
        </p:sp>
      </p:grpSp>
      <p:graphicFrame>
        <p:nvGraphicFramePr>
          <p:cNvPr id="64" name="表 4">
            <a:extLst>
              <a:ext uri="{FF2B5EF4-FFF2-40B4-BE49-F238E27FC236}">
                <a16:creationId xmlns:a16="http://schemas.microsoft.com/office/drawing/2014/main" id="{E1A10A03-F367-4064-B762-4B00277DC909}"/>
              </a:ext>
            </a:extLst>
          </p:cNvPr>
          <p:cNvGraphicFramePr>
            <a:graphicFrameLocks noGrp="1"/>
          </p:cNvGraphicFramePr>
          <p:nvPr/>
        </p:nvGraphicFramePr>
        <p:xfrm>
          <a:off x="853363" y="3524421"/>
          <a:ext cx="8040140" cy="3018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245">
                  <a:extLst>
                    <a:ext uri="{9D8B030D-6E8A-4147-A177-3AD203B41FA5}">
                      <a16:colId xmlns:a16="http://schemas.microsoft.com/office/drawing/2014/main" val="2751228919"/>
                    </a:ext>
                  </a:extLst>
                </a:gridCol>
                <a:gridCol w="925411">
                  <a:extLst>
                    <a:ext uri="{9D8B030D-6E8A-4147-A177-3AD203B41FA5}">
                      <a16:colId xmlns:a16="http://schemas.microsoft.com/office/drawing/2014/main" val="3234144165"/>
                    </a:ext>
                  </a:extLst>
                </a:gridCol>
                <a:gridCol w="957963">
                  <a:extLst>
                    <a:ext uri="{9D8B030D-6E8A-4147-A177-3AD203B41FA5}">
                      <a16:colId xmlns:a16="http://schemas.microsoft.com/office/drawing/2014/main" val="4087616021"/>
                    </a:ext>
                  </a:extLst>
                </a:gridCol>
                <a:gridCol w="920761">
                  <a:extLst>
                    <a:ext uri="{9D8B030D-6E8A-4147-A177-3AD203B41FA5}">
                      <a16:colId xmlns:a16="http://schemas.microsoft.com/office/drawing/2014/main" val="2837095409"/>
                    </a:ext>
                  </a:extLst>
                </a:gridCol>
                <a:gridCol w="976565">
                  <a:extLst>
                    <a:ext uri="{9D8B030D-6E8A-4147-A177-3AD203B41FA5}">
                      <a16:colId xmlns:a16="http://schemas.microsoft.com/office/drawing/2014/main" val="2049126916"/>
                    </a:ext>
                  </a:extLst>
                </a:gridCol>
                <a:gridCol w="925411">
                  <a:extLst>
                    <a:ext uri="{9D8B030D-6E8A-4147-A177-3AD203B41FA5}">
                      <a16:colId xmlns:a16="http://schemas.microsoft.com/office/drawing/2014/main" val="1497334524"/>
                    </a:ext>
                  </a:extLst>
                </a:gridCol>
                <a:gridCol w="925411">
                  <a:extLst>
                    <a:ext uri="{9D8B030D-6E8A-4147-A177-3AD203B41FA5}">
                      <a16:colId xmlns:a16="http://schemas.microsoft.com/office/drawing/2014/main" val="476910782"/>
                    </a:ext>
                  </a:extLst>
                </a:gridCol>
                <a:gridCol w="911373">
                  <a:extLst>
                    <a:ext uri="{9D8B030D-6E8A-4147-A177-3AD203B41FA5}">
                      <a16:colId xmlns:a16="http://schemas.microsoft.com/office/drawing/2014/main" val="2389994623"/>
                    </a:ext>
                  </a:extLst>
                </a:gridCol>
              </a:tblGrid>
              <a:tr h="65927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手袋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900" dirty="0">
                          <a:solidFill>
                            <a:schemeClr val="bg1"/>
                          </a:solidFill>
                        </a:rPr>
                        <a:t>※</a:t>
                      </a:r>
                      <a:r>
                        <a:rPr kumimoji="1" lang="ja-JP" altLang="en-US" sz="900" dirty="0">
                          <a:solidFill>
                            <a:schemeClr val="bg1"/>
                          </a:solidFill>
                        </a:rPr>
                        <a:t>患者毎交換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サージカルマスク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Ｎ９５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マスク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長袖ガウン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>
                          <a:solidFill>
                            <a:schemeClr val="bg1"/>
                          </a:solidFill>
                        </a:rPr>
                        <a:t>※</a:t>
                      </a:r>
                      <a:r>
                        <a:rPr kumimoji="1" lang="ja-JP" altLang="en-US" sz="900" dirty="0">
                          <a:solidFill>
                            <a:schemeClr val="bg1"/>
                          </a:solidFill>
                        </a:rPr>
                        <a:t>汚染時や</a:t>
                      </a:r>
                      <a:endParaRPr kumimoji="1" lang="en-US" altLang="ja-JP" sz="900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bg1"/>
                          </a:solidFill>
                        </a:rPr>
                        <a:t>破損時に交換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袖無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ﾋﾞﾆｰﾙ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エプロン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>
                          <a:solidFill>
                            <a:schemeClr val="bg1"/>
                          </a:solidFill>
                        </a:rPr>
                        <a:t>※</a:t>
                      </a:r>
                      <a:r>
                        <a:rPr kumimoji="1" lang="ja-JP" altLang="en-US" sz="900" dirty="0">
                          <a:solidFill>
                            <a:schemeClr val="bg1"/>
                          </a:solidFill>
                        </a:rPr>
                        <a:t>患者毎交換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ゴーグル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ﾌｪｲｽ ｼｰﾙﾄﾞ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キャップ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95211644"/>
                  </a:ext>
                </a:extLst>
              </a:tr>
              <a:tr h="542942">
                <a:tc>
                  <a:txBody>
                    <a:bodyPr/>
                    <a:lstStyle/>
                    <a:p>
                      <a:r>
                        <a:rPr kumimoji="1" lang="ja-JP" altLang="en-US" sz="1400" b="0" dirty="0"/>
                        <a:t>グリーンゾーン</a:t>
                      </a:r>
                      <a:endParaRPr kumimoji="1" lang="en-US" altLang="ja-JP" sz="1400" b="0" dirty="0"/>
                    </a:p>
                    <a:p>
                      <a:r>
                        <a:rPr kumimoji="1" lang="ja-JP" altLang="en-US" sz="1400" b="0" dirty="0"/>
                        <a:t>直接接触なし</a:t>
                      </a:r>
                      <a:endParaRPr kumimoji="1" lang="en-US" altLang="ja-JP" sz="1400" b="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985955"/>
                  </a:ext>
                </a:extLst>
              </a:tr>
              <a:tr h="598394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グリーンゾーン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b="0" dirty="0"/>
                        <a:t>直接接触あり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ja-JP" altLang="en-US" dirty="0"/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072340"/>
                  </a:ext>
                </a:extLst>
              </a:tr>
              <a:tr h="578224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レッドゾーン</a:t>
                      </a:r>
                      <a:endParaRPr kumimoji="1" lang="en-US" altLang="ja-JP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510783"/>
                  </a:ext>
                </a:extLst>
              </a:tr>
              <a:tr h="632012">
                <a:tc>
                  <a:txBody>
                    <a:bodyPr/>
                    <a:lstStyle/>
                    <a:p>
                      <a:r>
                        <a:rPr kumimoji="1" lang="ja-JP" altLang="en-US" sz="1200" b="1" dirty="0"/>
                        <a:t>呼吸器官への関与やエアロゾル発生手技・状況　</a:t>
                      </a:r>
                      <a:r>
                        <a:rPr kumimoji="1" lang="en-US" altLang="ja-JP" sz="1200" b="1" dirty="0">
                          <a:solidFill>
                            <a:srgbClr val="FF0000"/>
                          </a:solidFill>
                        </a:rPr>
                        <a:t>(※)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275006"/>
                  </a:ext>
                </a:extLst>
              </a:tr>
            </a:tbl>
          </a:graphicData>
        </a:graphic>
      </p:graphicFrame>
      <p:sp>
        <p:nvSpPr>
          <p:cNvPr id="70" name="四角形: 角を丸くする 69">
            <a:extLst>
              <a:ext uri="{FF2B5EF4-FFF2-40B4-BE49-F238E27FC236}">
                <a16:creationId xmlns:a16="http://schemas.microsoft.com/office/drawing/2014/main" id="{B4EE2872-BAAC-4501-9DD4-C249F4E0DF47}"/>
              </a:ext>
            </a:extLst>
          </p:cNvPr>
          <p:cNvSpPr/>
          <p:nvPr/>
        </p:nvSpPr>
        <p:spPr>
          <a:xfrm>
            <a:off x="2474880" y="3098039"/>
            <a:ext cx="754712" cy="37443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  <a:sym typeface="Arial"/>
              </a:rPr>
              <a:t>接触感染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  <a:sym typeface="Arial"/>
              </a:rPr>
              <a:t>予防策</a:t>
            </a:r>
          </a:p>
        </p:txBody>
      </p:sp>
      <p:sp>
        <p:nvSpPr>
          <p:cNvPr id="72" name="四角形: 角を丸くする 71">
            <a:extLst>
              <a:ext uri="{FF2B5EF4-FFF2-40B4-BE49-F238E27FC236}">
                <a16:creationId xmlns:a16="http://schemas.microsoft.com/office/drawing/2014/main" id="{06F9C770-30D6-472B-B05D-C2BA3E327B99}"/>
              </a:ext>
            </a:extLst>
          </p:cNvPr>
          <p:cNvSpPr/>
          <p:nvPr/>
        </p:nvSpPr>
        <p:spPr>
          <a:xfrm>
            <a:off x="5186773" y="3080738"/>
            <a:ext cx="1216988" cy="21072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  <a:sym typeface="Arial"/>
              </a:rPr>
              <a:t>接触感染予防策</a:t>
            </a:r>
          </a:p>
        </p:txBody>
      </p:sp>
      <p:sp>
        <p:nvSpPr>
          <p:cNvPr id="75" name="四角形: 角を丸くする 74">
            <a:extLst>
              <a:ext uri="{FF2B5EF4-FFF2-40B4-BE49-F238E27FC236}">
                <a16:creationId xmlns:a16="http://schemas.microsoft.com/office/drawing/2014/main" id="{AF7498D8-0A63-4299-AD8B-9B04800D77B1}"/>
              </a:ext>
            </a:extLst>
          </p:cNvPr>
          <p:cNvSpPr/>
          <p:nvPr/>
        </p:nvSpPr>
        <p:spPr>
          <a:xfrm>
            <a:off x="3369579" y="3089407"/>
            <a:ext cx="754712" cy="37443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  <a:sym typeface="Arial"/>
              </a:rPr>
              <a:t>飛沫感染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  <a:sym typeface="Arial"/>
              </a:rPr>
              <a:t>予防策</a:t>
            </a:r>
          </a:p>
        </p:txBody>
      </p:sp>
      <p:sp>
        <p:nvSpPr>
          <p:cNvPr id="76" name="四角形: 角を丸くする 75">
            <a:extLst>
              <a:ext uri="{FF2B5EF4-FFF2-40B4-BE49-F238E27FC236}">
                <a16:creationId xmlns:a16="http://schemas.microsoft.com/office/drawing/2014/main" id="{68185806-5262-4370-A069-CBF27B523BA8}"/>
              </a:ext>
            </a:extLst>
          </p:cNvPr>
          <p:cNvSpPr/>
          <p:nvPr/>
        </p:nvSpPr>
        <p:spPr>
          <a:xfrm>
            <a:off x="4302002" y="3079947"/>
            <a:ext cx="754712" cy="37443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  <a:sym typeface="Arial"/>
              </a:rPr>
              <a:t>ｴｱﾛｿﾞﾙ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  <a:sym typeface="Arial"/>
              </a:rPr>
              <a:t>感染予防</a:t>
            </a:r>
          </a:p>
        </p:txBody>
      </p:sp>
      <p:sp>
        <p:nvSpPr>
          <p:cNvPr id="77" name="四角形: 角を丸くする 76">
            <a:extLst>
              <a:ext uri="{FF2B5EF4-FFF2-40B4-BE49-F238E27FC236}">
                <a16:creationId xmlns:a16="http://schemas.microsoft.com/office/drawing/2014/main" id="{41C04F14-E890-4C1D-BD62-5A6CC1C2745B}"/>
              </a:ext>
            </a:extLst>
          </p:cNvPr>
          <p:cNvSpPr/>
          <p:nvPr/>
        </p:nvSpPr>
        <p:spPr>
          <a:xfrm>
            <a:off x="7120096" y="3093994"/>
            <a:ext cx="754712" cy="37443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  <a:sym typeface="Arial"/>
              </a:rPr>
              <a:t>飛沫感染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  <a:sym typeface="Arial"/>
              </a:rPr>
              <a:t>予防策</a:t>
            </a:r>
          </a:p>
        </p:txBody>
      </p:sp>
      <p:sp>
        <p:nvSpPr>
          <p:cNvPr id="78" name="四角形: 角を丸くする 77">
            <a:extLst>
              <a:ext uri="{FF2B5EF4-FFF2-40B4-BE49-F238E27FC236}">
                <a16:creationId xmlns:a16="http://schemas.microsoft.com/office/drawing/2014/main" id="{99FC2977-52DD-4CA0-9871-8C38F68E75BB}"/>
              </a:ext>
            </a:extLst>
          </p:cNvPr>
          <p:cNvSpPr/>
          <p:nvPr/>
        </p:nvSpPr>
        <p:spPr>
          <a:xfrm>
            <a:off x="8052519" y="3084534"/>
            <a:ext cx="754712" cy="37443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  <a:sym typeface="Arial"/>
              </a:rPr>
              <a:t>ｴｱﾛｿﾞﾙ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  <a:sym typeface="Arial"/>
              </a:rPr>
              <a:t>感染予防</a:t>
            </a:r>
          </a:p>
        </p:txBody>
      </p:sp>
      <p:sp>
        <p:nvSpPr>
          <p:cNvPr id="79" name="四角形: 角を丸くする 78">
            <a:extLst>
              <a:ext uri="{FF2B5EF4-FFF2-40B4-BE49-F238E27FC236}">
                <a16:creationId xmlns:a16="http://schemas.microsoft.com/office/drawing/2014/main" id="{DA26A433-6851-4E0B-BA27-FAF32173EB06}"/>
              </a:ext>
            </a:extLst>
          </p:cNvPr>
          <p:cNvSpPr/>
          <p:nvPr/>
        </p:nvSpPr>
        <p:spPr>
          <a:xfrm>
            <a:off x="5185770" y="3305985"/>
            <a:ext cx="1217993" cy="19752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  <a:sym typeface="Arial"/>
              </a:rPr>
              <a:t>飛沫感染予防策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DD56BC82-5E68-4444-89B8-493E8B36DDFE}"/>
              </a:ext>
            </a:extLst>
          </p:cNvPr>
          <p:cNvSpPr txBox="1"/>
          <p:nvPr/>
        </p:nvSpPr>
        <p:spPr>
          <a:xfrm>
            <a:off x="282557" y="3134178"/>
            <a:ext cx="1834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② 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PPE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  <a:sym typeface="Arial"/>
              </a:rPr>
              <a:t>装着基準</a:t>
            </a: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5C4C6524-586A-422F-8B39-CB55E803FBC3}"/>
              </a:ext>
            </a:extLst>
          </p:cNvPr>
          <p:cNvSpPr/>
          <p:nvPr/>
        </p:nvSpPr>
        <p:spPr>
          <a:xfrm>
            <a:off x="831542" y="4190933"/>
            <a:ext cx="6243322" cy="114547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1" lang="ja-JP" alt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  <a:sym typeface="Arial"/>
            </a:endParaRPr>
          </a:p>
        </p:txBody>
      </p: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44BCFDF9-CBB5-461A-9046-DD008CF08E27}"/>
              </a:ext>
            </a:extLst>
          </p:cNvPr>
          <p:cNvGrpSpPr/>
          <p:nvPr/>
        </p:nvGrpSpPr>
        <p:grpSpPr>
          <a:xfrm>
            <a:off x="170850" y="1301761"/>
            <a:ext cx="621341" cy="5118032"/>
            <a:chOff x="136237" y="1071273"/>
            <a:chExt cx="621341" cy="5118032"/>
          </a:xfrm>
        </p:grpSpPr>
        <p:cxnSp>
          <p:nvCxnSpPr>
            <p:cNvPr id="51" name="直線矢印コネクタ 50">
              <a:extLst>
                <a:ext uri="{FF2B5EF4-FFF2-40B4-BE49-F238E27FC236}">
                  <a16:creationId xmlns:a16="http://schemas.microsoft.com/office/drawing/2014/main" id="{6E644BAD-F149-4362-8E7A-E0F831622B24}"/>
                </a:ext>
              </a:extLst>
            </p:cNvPr>
            <p:cNvCxnSpPr>
              <a:cxnSpLocks/>
            </p:cNvCxnSpPr>
            <p:nvPr/>
          </p:nvCxnSpPr>
          <p:spPr>
            <a:xfrm>
              <a:off x="145134" y="6189305"/>
              <a:ext cx="581154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四角形: 角を丸くする 82">
              <a:extLst>
                <a:ext uri="{FF2B5EF4-FFF2-40B4-BE49-F238E27FC236}">
                  <a16:creationId xmlns:a16="http://schemas.microsoft.com/office/drawing/2014/main" id="{62CE1ADF-D5F9-426C-99E1-66FEE13870B9}"/>
                </a:ext>
              </a:extLst>
            </p:cNvPr>
            <p:cNvSpPr/>
            <p:nvPr/>
          </p:nvSpPr>
          <p:spPr>
            <a:xfrm>
              <a:off x="366357" y="4036985"/>
              <a:ext cx="374255" cy="1117652"/>
            </a:xfrm>
            <a:prstGeom prst="roundRect">
              <a:avLst/>
            </a:prstGeom>
            <a:solidFill>
              <a:srgbClr val="FFFF00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  <a:sym typeface="Arial"/>
                </a:rPr>
                <a:t>標準</a:t>
              </a:r>
              <a:endPara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  <a:sym typeface="Arial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  <a:sym typeface="Arial"/>
                </a:rPr>
                <a:t>予防</a:t>
              </a:r>
              <a:endPara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  <a:sym typeface="Arial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  <a:sym typeface="Arial"/>
                </a:rPr>
                <a:t>策</a:t>
              </a:r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0932D18D-5970-4F91-BE97-C5466830E663}"/>
                </a:ext>
              </a:extLst>
            </p:cNvPr>
            <p:cNvCxnSpPr>
              <a:cxnSpLocks/>
            </p:cNvCxnSpPr>
            <p:nvPr/>
          </p:nvCxnSpPr>
          <p:spPr>
            <a:xfrm>
              <a:off x="151358" y="1071273"/>
              <a:ext cx="9437" cy="511803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05C68174-CFEB-48D5-BABC-BF57420E3674}"/>
                </a:ext>
              </a:extLst>
            </p:cNvPr>
            <p:cNvCxnSpPr>
              <a:cxnSpLocks/>
            </p:cNvCxnSpPr>
            <p:nvPr/>
          </p:nvCxnSpPr>
          <p:spPr>
            <a:xfrm>
              <a:off x="136237" y="1071273"/>
              <a:ext cx="621341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9441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B6FF10F-ED89-434D-AB81-3F5B0D10C3A0}"/>
              </a:ext>
            </a:extLst>
          </p:cNvPr>
          <p:cNvSpPr/>
          <p:nvPr/>
        </p:nvSpPr>
        <p:spPr>
          <a:xfrm>
            <a:off x="529206" y="5183928"/>
            <a:ext cx="1926445" cy="9620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・感染症対策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・ゾーニング見直し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・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PPE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装着・手指消毒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　など感染教育等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0D770CEB-0BBA-4E5B-B18E-63A4032D9C11}"/>
              </a:ext>
            </a:extLst>
          </p:cNvPr>
          <p:cNvSpPr/>
          <p:nvPr/>
        </p:nvSpPr>
        <p:spPr>
          <a:xfrm>
            <a:off x="744641" y="3331244"/>
            <a:ext cx="1633308" cy="1326286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感染対応担当者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○○主任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PHS :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0000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83ED12F3-298C-4374-B86B-571157719A58}"/>
              </a:ext>
            </a:extLst>
          </p:cNvPr>
          <p:cNvSpPr/>
          <p:nvPr/>
        </p:nvSpPr>
        <p:spPr>
          <a:xfrm>
            <a:off x="2797625" y="3330688"/>
            <a:ext cx="1848453" cy="1326286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看護・介護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業務統括者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○○看護部長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PHS :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0000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6EE975ED-21D2-4343-A596-0C0B803B8DE9}"/>
              </a:ext>
            </a:extLst>
          </p:cNvPr>
          <p:cNvSpPr/>
          <p:nvPr/>
        </p:nvSpPr>
        <p:spPr>
          <a:xfrm>
            <a:off x="5065755" y="3333306"/>
            <a:ext cx="1633308" cy="1323668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事務部門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○○事務長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PHS :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0000</a:t>
            </a: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85C69B36-4960-4E36-A6DB-5DDAED8C68CB}"/>
              </a:ext>
            </a:extLst>
          </p:cNvPr>
          <p:cNvSpPr/>
          <p:nvPr/>
        </p:nvSpPr>
        <p:spPr>
          <a:xfrm>
            <a:off x="7118740" y="3330688"/>
            <a:ext cx="1470277" cy="1293563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医局長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○○医師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PHS :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0000</a:t>
            </a:r>
          </a:p>
        </p:txBody>
      </p:sp>
      <p:sp>
        <p:nvSpPr>
          <p:cNvPr id="20" name="矢印: 上下 19">
            <a:extLst>
              <a:ext uri="{FF2B5EF4-FFF2-40B4-BE49-F238E27FC236}">
                <a16:creationId xmlns:a16="http://schemas.microsoft.com/office/drawing/2014/main" id="{144BF633-84D7-4EAD-B4B1-60FDD1D7D7EC}"/>
              </a:ext>
            </a:extLst>
          </p:cNvPr>
          <p:cNvSpPr/>
          <p:nvPr/>
        </p:nvSpPr>
        <p:spPr>
          <a:xfrm>
            <a:off x="1345385" y="4555589"/>
            <a:ext cx="389780" cy="624230"/>
          </a:xfrm>
          <a:prstGeom prst="up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矢印: 上下 20">
            <a:extLst>
              <a:ext uri="{FF2B5EF4-FFF2-40B4-BE49-F238E27FC236}">
                <a16:creationId xmlns:a16="http://schemas.microsoft.com/office/drawing/2014/main" id="{1A57DA2E-36FC-4C8D-80EA-F8C2607D49C6}"/>
              </a:ext>
            </a:extLst>
          </p:cNvPr>
          <p:cNvSpPr/>
          <p:nvPr/>
        </p:nvSpPr>
        <p:spPr>
          <a:xfrm>
            <a:off x="3479615" y="4549387"/>
            <a:ext cx="389780" cy="627524"/>
          </a:xfrm>
          <a:prstGeom prst="up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矢印: 上下 21">
            <a:extLst>
              <a:ext uri="{FF2B5EF4-FFF2-40B4-BE49-F238E27FC236}">
                <a16:creationId xmlns:a16="http://schemas.microsoft.com/office/drawing/2014/main" id="{7CEA71E0-C85E-4095-8968-EACCD7B980CB}"/>
              </a:ext>
            </a:extLst>
          </p:cNvPr>
          <p:cNvSpPr/>
          <p:nvPr/>
        </p:nvSpPr>
        <p:spPr>
          <a:xfrm>
            <a:off x="5665308" y="4522845"/>
            <a:ext cx="389780" cy="654066"/>
          </a:xfrm>
          <a:prstGeom prst="up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3" name="矢印: 上下 22">
            <a:extLst>
              <a:ext uri="{FF2B5EF4-FFF2-40B4-BE49-F238E27FC236}">
                <a16:creationId xmlns:a16="http://schemas.microsoft.com/office/drawing/2014/main" id="{403DAB08-0C2A-482C-A37A-DA5B855E96C8}"/>
              </a:ext>
            </a:extLst>
          </p:cNvPr>
          <p:cNvSpPr/>
          <p:nvPr/>
        </p:nvSpPr>
        <p:spPr>
          <a:xfrm>
            <a:off x="7618181" y="4522845"/>
            <a:ext cx="389780" cy="627524"/>
          </a:xfrm>
          <a:prstGeom prst="up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0B1C1A4D-D673-46A3-B7A2-0EE3193EFE5D}"/>
              </a:ext>
            </a:extLst>
          </p:cNvPr>
          <p:cNvSpPr/>
          <p:nvPr/>
        </p:nvSpPr>
        <p:spPr>
          <a:xfrm>
            <a:off x="3409257" y="1322467"/>
            <a:ext cx="2473642" cy="95464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病院対策本部</a:t>
            </a:r>
            <a:b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本部長：〇〇院長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255E7717-E891-427D-9426-CBBA8E3303AE}"/>
              </a:ext>
            </a:extLst>
          </p:cNvPr>
          <p:cNvGrpSpPr/>
          <p:nvPr/>
        </p:nvGrpSpPr>
        <p:grpSpPr>
          <a:xfrm>
            <a:off x="1561296" y="2277110"/>
            <a:ext cx="6292583" cy="1056197"/>
            <a:chOff x="1561296" y="2277110"/>
            <a:chExt cx="6292583" cy="1056197"/>
          </a:xfrm>
        </p:grpSpPr>
        <p:cxnSp>
          <p:nvCxnSpPr>
            <p:cNvPr id="33" name="コネクタ: カギ線 32">
              <a:extLst>
                <a:ext uri="{FF2B5EF4-FFF2-40B4-BE49-F238E27FC236}">
                  <a16:creationId xmlns:a16="http://schemas.microsoft.com/office/drawing/2014/main" id="{EBAC2392-07E6-4836-820E-DB59274537DF}"/>
                </a:ext>
              </a:extLst>
            </p:cNvPr>
            <p:cNvCxnSpPr>
              <a:stCxn id="31" idx="2"/>
              <a:endCxn id="18" idx="0"/>
            </p:cNvCxnSpPr>
            <p:nvPr/>
          </p:nvCxnSpPr>
          <p:spPr>
            <a:xfrm rot="16200000" flipH="1">
              <a:off x="5723190" y="1199998"/>
              <a:ext cx="1053577" cy="3207801"/>
            </a:xfrm>
            <a:prstGeom prst="bentConnector3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コネクタ: カギ線 34">
              <a:extLst>
                <a:ext uri="{FF2B5EF4-FFF2-40B4-BE49-F238E27FC236}">
                  <a16:creationId xmlns:a16="http://schemas.microsoft.com/office/drawing/2014/main" id="{C89BB663-211C-4919-85B7-44E635A8C9B0}"/>
                </a:ext>
              </a:extLst>
            </p:cNvPr>
            <p:cNvCxnSpPr>
              <a:stCxn id="31" idx="2"/>
              <a:endCxn id="14" idx="0"/>
            </p:cNvCxnSpPr>
            <p:nvPr/>
          </p:nvCxnSpPr>
          <p:spPr>
            <a:xfrm rot="5400000">
              <a:off x="2576621" y="1261786"/>
              <a:ext cx="1054133" cy="3084783"/>
            </a:xfrm>
            <a:prstGeom prst="bentConnector3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コネクタ: カギ線 36">
              <a:extLst>
                <a:ext uri="{FF2B5EF4-FFF2-40B4-BE49-F238E27FC236}">
                  <a16:creationId xmlns:a16="http://schemas.microsoft.com/office/drawing/2014/main" id="{46C25163-DB03-40B1-91D7-9C71AC47970A}"/>
                </a:ext>
              </a:extLst>
            </p:cNvPr>
            <p:cNvCxnSpPr>
              <a:stCxn id="15" idx="0"/>
              <a:endCxn id="16" idx="0"/>
            </p:cNvCxnSpPr>
            <p:nvPr/>
          </p:nvCxnSpPr>
          <p:spPr>
            <a:xfrm rot="16200000" flipH="1">
              <a:off x="4800821" y="2251719"/>
              <a:ext cx="2618" cy="2160557"/>
            </a:xfrm>
            <a:prstGeom prst="bentConnector3">
              <a:avLst>
                <a:gd name="adj1" fmla="val -8731856"/>
              </a:avLst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6B5DBAD9-770B-4AEB-B0C9-0293DC4A00FE}"/>
              </a:ext>
            </a:extLst>
          </p:cNvPr>
          <p:cNvSpPr/>
          <p:nvPr/>
        </p:nvSpPr>
        <p:spPr>
          <a:xfrm>
            <a:off x="2641572" y="5183928"/>
            <a:ext cx="2160558" cy="9620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・不足職員確保と配分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・看護業務過多へ対処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・現場メンタルサポート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82387917-4F69-4C42-BEF7-B5714AF64655}"/>
              </a:ext>
            </a:extLst>
          </p:cNvPr>
          <p:cNvSpPr/>
          <p:nvPr/>
        </p:nvSpPr>
        <p:spPr>
          <a:xfrm>
            <a:off x="4878438" y="5183928"/>
            <a:ext cx="2160558" cy="9620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・ＰＰＥ等資機材確保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・環境保全と業者連携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・データ処理、書類作成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・行政や保健所との連携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FFD6318A-460F-45F7-BF54-42F34081B934}"/>
              </a:ext>
            </a:extLst>
          </p:cNvPr>
          <p:cNvSpPr/>
          <p:nvPr/>
        </p:nvSpPr>
        <p:spPr>
          <a:xfrm>
            <a:off x="7156156" y="5180696"/>
            <a:ext cx="1804140" cy="9620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・治療等に係る対応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・感染症治療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・搬送に係る対応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・死亡時の対応など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3" name="四角形: 角を丸くする 62">
            <a:extLst>
              <a:ext uri="{FF2B5EF4-FFF2-40B4-BE49-F238E27FC236}">
                <a16:creationId xmlns:a16="http://schemas.microsoft.com/office/drawing/2014/main" id="{4D322718-4604-412A-B9DE-CC9E5397D47E}"/>
              </a:ext>
            </a:extLst>
          </p:cNvPr>
          <p:cNvSpPr/>
          <p:nvPr/>
        </p:nvSpPr>
        <p:spPr>
          <a:xfrm>
            <a:off x="372140" y="4867014"/>
            <a:ext cx="8686800" cy="149419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A2013C4-B995-4291-A3DD-A84CAD671C34}"/>
              </a:ext>
            </a:extLst>
          </p:cNvPr>
          <p:cNvGrpSpPr/>
          <p:nvPr/>
        </p:nvGrpSpPr>
        <p:grpSpPr>
          <a:xfrm>
            <a:off x="154523" y="1052689"/>
            <a:ext cx="2835058" cy="3915981"/>
            <a:chOff x="154523" y="1052689"/>
            <a:chExt cx="2835058" cy="3915981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E46B74BD-1C44-4250-90E1-8667DDF18282}"/>
                </a:ext>
              </a:extLst>
            </p:cNvPr>
            <p:cNvSpPr/>
            <p:nvPr/>
          </p:nvSpPr>
          <p:spPr>
            <a:xfrm>
              <a:off x="253302" y="1206615"/>
              <a:ext cx="1851114" cy="73342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游ゴシック" panose="020B0400000000000000" pitchFamily="50" charset="-128"/>
                  <a:cs typeface="+mn-cs"/>
                </a:rPr>
                <a:t>圏域保健センター</a:t>
              </a:r>
              <a:endPara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游ゴシック" panose="020B0400000000000000" pitchFamily="50" charset="-128"/>
                  <a:cs typeface="+mn-cs"/>
                </a:rPr>
                <a:t>担当保健師等</a:t>
              </a:r>
              <a:endPara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203B63CB-9527-4413-B0DA-8194CEA0DC82}"/>
                </a:ext>
              </a:extLst>
            </p:cNvPr>
            <p:cNvSpPr/>
            <p:nvPr/>
          </p:nvSpPr>
          <p:spPr>
            <a:xfrm>
              <a:off x="709725" y="1845006"/>
              <a:ext cx="2050881" cy="5613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游ゴシック" panose="020B0400000000000000" pitchFamily="50" charset="-128"/>
                  <a:cs typeface="+mn-cs"/>
                </a:rPr>
                <a:t>・感染症医療支援チーム</a:t>
              </a:r>
              <a:endPara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游ゴシック" panose="020B0400000000000000" pitchFamily="50" charset="-128"/>
                  <a:cs typeface="+mn-cs"/>
                </a:rPr>
                <a:t>・感染症業務支援チーム</a:t>
              </a:r>
              <a:endPara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64" name="四角形: 角を丸くする 63">
              <a:extLst>
                <a:ext uri="{FF2B5EF4-FFF2-40B4-BE49-F238E27FC236}">
                  <a16:creationId xmlns:a16="http://schemas.microsoft.com/office/drawing/2014/main" id="{D77562B7-D199-4947-B3B6-F8390AD0B5CD}"/>
                </a:ext>
              </a:extLst>
            </p:cNvPr>
            <p:cNvSpPr/>
            <p:nvPr/>
          </p:nvSpPr>
          <p:spPr>
            <a:xfrm>
              <a:off x="154523" y="1052689"/>
              <a:ext cx="2835058" cy="1494197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65" name="矢印: 上下 64">
              <a:extLst>
                <a:ext uri="{FF2B5EF4-FFF2-40B4-BE49-F238E27FC236}">
                  <a16:creationId xmlns:a16="http://schemas.microsoft.com/office/drawing/2014/main" id="{69DD0097-9805-4E1B-B93F-67B648D8CBF2}"/>
                </a:ext>
              </a:extLst>
            </p:cNvPr>
            <p:cNvSpPr/>
            <p:nvPr/>
          </p:nvSpPr>
          <p:spPr>
            <a:xfrm>
              <a:off x="294406" y="2472070"/>
              <a:ext cx="415031" cy="2496600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游ゴシック" panose="020B0400000000000000" pitchFamily="50" charset="-128"/>
                  <a:cs typeface="+mn-cs"/>
                </a:rPr>
                <a:t>連携</a:t>
              </a:r>
            </a:p>
          </p:txBody>
        </p:sp>
      </p:grp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5BCBD7DD-C272-4241-9E74-A6B9E3AAF9D5}"/>
              </a:ext>
            </a:extLst>
          </p:cNvPr>
          <p:cNvSpPr txBox="1"/>
          <p:nvPr/>
        </p:nvSpPr>
        <p:spPr>
          <a:xfrm>
            <a:off x="6719398" y="1828537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組織図の例</a:t>
            </a:r>
          </a:p>
        </p:txBody>
      </p:sp>
      <p:sp>
        <p:nvSpPr>
          <p:cNvPr id="27" name="Google Shape;146;p3">
            <a:extLst>
              <a:ext uri="{FF2B5EF4-FFF2-40B4-BE49-F238E27FC236}">
                <a16:creationId xmlns:a16="http://schemas.microsoft.com/office/drawing/2014/main" id="{E7EECB94-F9FC-4003-93D6-DAEB35DE2F5B}"/>
              </a:ext>
            </a:extLst>
          </p:cNvPr>
          <p:cNvSpPr txBox="1"/>
          <p:nvPr/>
        </p:nvSpPr>
        <p:spPr>
          <a:xfrm>
            <a:off x="1693069" y="240662"/>
            <a:ext cx="5757862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3200"/>
            </a:pPr>
            <a:r>
              <a:rPr lang="ja-JP" altLang="en-US" sz="2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院内対策本部　指揮系統（例）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413702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550</Words>
  <Application>Microsoft Office PowerPoint</Application>
  <PresentationFormat>画面に合わせる (4:3)</PresentationFormat>
  <Paragraphs>175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ＭＳ Ｐゴシック</vt:lpstr>
      <vt:lpstr>游ゴシック</vt:lpstr>
      <vt:lpstr>Arial</vt:lpstr>
      <vt:lpstr>Calibri</vt:lpstr>
      <vt:lpstr>Calibri Light</vt:lpstr>
      <vt:lpstr>Times</vt:lpstr>
      <vt:lpstr>1_Office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精神科病院感染症災害共同体　愛媛モデル</dc:title>
  <dc:creator>Taji Akihiro</dc:creator>
  <cp:lastModifiedBy>田治　明宏</cp:lastModifiedBy>
  <cp:revision>98</cp:revision>
  <cp:lastPrinted>2023-01-13T07:36:34Z</cp:lastPrinted>
  <dcterms:created xsi:type="dcterms:W3CDTF">2020-05-20T13:21:41Z</dcterms:created>
  <dcterms:modified xsi:type="dcterms:W3CDTF">2023-03-24T14:18:59Z</dcterms:modified>
</cp:coreProperties>
</file>