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4" r:id="rId1"/>
    <p:sldMasterId id="2147485356" r:id="rId2"/>
    <p:sldMasterId id="2147485368" r:id="rId3"/>
  </p:sldMasterIdLst>
  <p:notesMasterIdLst>
    <p:notesMasterId r:id="rId8"/>
  </p:notesMasterIdLst>
  <p:sldIdLst>
    <p:sldId id="368" r:id="rId4"/>
    <p:sldId id="367" r:id="rId5"/>
    <p:sldId id="365" r:id="rId6"/>
    <p:sldId id="369" r:id="rId7"/>
  </p:sldIdLst>
  <p:sldSz cx="6858000" cy="9144000" type="screen4x3"/>
  <p:notesSz cx="9934575" cy="143637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510" y="62"/>
      </p:cViewPr>
      <p:guideLst>
        <p:guide orient="horz" pos="2880"/>
        <p:guide pos="2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Google Shape;3;n">
            <a:extLst>
              <a:ext uri="{FF2B5EF4-FFF2-40B4-BE49-F238E27FC236}">
                <a16:creationId xmlns:a16="http://schemas.microsoft.com/office/drawing/2014/main" id="{227493FD-3904-4427-B395-770A2A2595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947988" y="1077913"/>
            <a:ext cx="4038600" cy="5383212"/>
          </a:xfrm>
          <a:custGeom>
            <a:avLst/>
            <a:gdLst/>
            <a:ahLst/>
            <a:cxnLst/>
            <a:rect l="0" t="0" r="0" b="0"/>
            <a:pathLst/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8675" name="Google Shape;4;n">
            <a:extLst>
              <a:ext uri="{FF2B5EF4-FFF2-40B4-BE49-F238E27FC236}">
                <a16:creationId xmlns:a16="http://schemas.microsoft.com/office/drawing/2014/main" id="{62F38ACF-3319-4EB5-A33A-DC495BFEC550}"/>
              </a:ext>
            </a:extLst>
          </p:cNvPr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993687" y="6822302"/>
            <a:ext cx="7947202" cy="6462755"/>
          </a:xfrm>
          <a:prstGeom prst="rect">
            <a:avLst/>
          </a:prstGeom>
          <a:noFill/>
          <a:ln>
            <a:noFill/>
          </a:ln>
        </p:spPr>
        <p:txBody>
          <a:bodyPr vert="horz" wrap="square" lIns="138784" tIns="138784" rIns="138784" bIns="138784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1pPr>
    <a:lvl2pPr marL="742950" indent="-28575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2pPr>
    <a:lvl3pPr marL="1143000" indent="-228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3pPr>
    <a:lvl4pPr marL="1600200" indent="-228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4pPr>
    <a:lvl5pPr marL="2057400" indent="-228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等线" panose="02010600030101010101" pitchFamily="2" charset="-122"/>
        <a:cs typeface="等线" panose="02010600030101010101" pitchFamily="2" charset="-122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dirty="0"/>
              <a:t>【</a:t>
            </a:r>
            <a:r>
              <a:rPr kumimoji="1" lang="ja-JP" altLang="en-US" dirty="0"/>
              <a:t>ご使用方法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　このページを</a:t>
            </a:r>
            <a:r>
              <a:rPr kumimoji="1" lang="en-US" altLang="ja-JP" dirty="0"/>
              <a:t>A3</a:t>
            </a:r>
            <a:r>
              <a:rPr kumimoji="1" lang="ja-JP" altLang="en-US" dirty="0"/>
              <a:t>サイズなど大判印刷し、</a:t>
            </a:r>
            <a:r>
              <a:rPr kumimoji="1" lang="en-US" altLang="ja-JP" dirty="0"/>
              <a:t>PPE</a:t>
            </a:r>
            <a:r>
              <a:rPr kumimoji="1" lang="ja-JP" altLang="en-US" dirty="0"/>
              <a:t>着脱する場所の壁等に掲示してください。　１ページ目と同ファイルで保健所報告内容に入れて頂ければと思います。</a:t>
            </a:r>
            <a:endParaRPr kumimoji="1" lang="en-US" altLang="ja-JP" dirty="0"/>
          </a:p>
          <a:p>
            <a:pPr>
              <a:defRPr/>
            </a:pPr>
            <a:r>
              <a:rPr kumimoji="1" lang="ja-JP" altLang="en-US" dirty="0"/>
              <a:t>もし感染対策基準を変更したい場合は、先に担当保健師にご相談ください。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5479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6B45D-E577-4746-A784-C84F9F20023E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5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CD777-859B-4FA7-941A-48E4359B6434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2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0572D-0AA6-4799-84DA-FA77229F10E2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14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206461-6693-4EC1-A228-31AEADE637EA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96CD8-D21F-44A4-AC4F-F42091DB522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67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592A6B-369A-494E-BBD8-E73BFF65DF27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5AD91-E8DB-42E1-BF64-B56C998FE2B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44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F2D88A-A912-49C6-A09B-02330EDCDD2F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C837-F310-4608-8D9A-94E776CC79D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4502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99B87-7D07-4FB3-BE75-B91CA3F54FCD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60095-1821-492C-96E9-0890B31254A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497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9BB49-21CF-46BD-96C4-DD86C86632A1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2E688-F9B8-4D80-A54B-5EC1A5A5D02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29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DA9E1-5D1F-493D-AF66-3230048C87A2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5ECA-018D-4C45-BFC0-C61BB008095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571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69B38-2992-4EEE-970D-CDB2FF8F7359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C134C-4D3E-4AF4-AAB6-AAB2FA5A29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8618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1E61D-0F28-42C4-8105-7E4456668422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E9B25-8934-4526-A70D-A1161499385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6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85EB1-8FBE-4C03-9E1F-45D66CB98B41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63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033BD-36AE-4C89-8463-0D12B9424532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15724-4E04-46A2-A325-49D9EFFDB5C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7680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0283F-4B54-446F-A2AE-CE2C66B9E8B6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6799-FD44-4146-A5A9-AC6073A9E62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6033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F465EC-1813-4D24-BDF5-92F21B73671F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F1E61-5218-42FD-A605-AD87268D928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99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4F5B0-4D7C-48F6-AC35-9F17768ACF37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398C5-695F-43AA-8A91-E366D2BC827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89232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75FCF-CEE7-40DA-BA0B-69EC94240804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30A5-35F9-4867-AF18-6073180CD81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4111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5ED6A-0199-4D21-9825-9E7B3596774A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21DFF-882E-40ED-83D9-6308A5A0648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9264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83B4-BD69-48D4-B2A8-16019532F71F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9BB97-1DBA-4EF1-A8BC-651EA7226D2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4900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320DB-9272-4258-BDFA-F3FE70B1991E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5FF36-C1D6-414F-A364-BEDD4B089DB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3946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B3CBC-C099-48BC-A20B-F183238C4A3B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658A4-5CB5-4D48-9B1C-D22935A818A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7788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C0D461-B38F-414A-A9F8-93E199A92335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48A40-679E-4B1F-BE3E-D9493A84642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F53ED7-217A-40C1-B1A9-47E79696E8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37227" y="3369441"/>
            <a:ext cx="1277186" cy="2889251"/>
          </a:xfrm>
          <a:prstGeom prst="rect">
            <a:avLst/>
          </a:prstGeom>
          <a:solidFill>
            <a:schemeClr val="bg2">
              <a:lumMod val="50000"/>
              <a:alpha val="29999"/>
            </a:schemeClr>
          </a:solidFill>
          <a:ln>
            <a:solidFill>
              <a:srgbClr val="0070C0"/>
            </a:solidFill>
          </a:ln>
        </p:spPr>
        <p:txBody>
          <a:bodyPr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ja-JP" altLang="en-US" sz="1867" dirty="0">
                <a:solidFill>
                  <a:srgbClr val="000000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２東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2B357E-DE88-4F5F-B521-7570FFB24EC5}"/>
              </a:ext>
            </a:extLst>
          </p:cNvPr>
          <p:cNvSpPr/>
          <p:nvPr userDrawn="1"/>
        </p:nvSpPr>
        <p:spPr>
          <a:xfrm>
            <a:off x="165882" y="1672838"/>
            <a:ext cx="6552238" cy="45858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CA4BB4-33D4-4D20-987C-4BAC092167A4}"/>
              </a:ext>
            </a:extLst>
          </p:cNvPr>
          <p:cNvSpPr/>
          <p:nvPr userDrawn="1"/>
        </p:nvSpPr>
        <p:spPr>
          <a:xfrm>
            <a:off x="360613" y="2019201"/>
            <a:ext cx="6165273" cy="42394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471B915-6EBC-4376-9544-1BDCAE4339E2}"/>
              </a:ext>
            </a:extLst>
          </p:cNvPr>
          <p:cNvGrpSpPr/>
          <p:nvPr userDrawn="1"/>
        </p:nvGrpSpPr>
        <p:grpSpPr>
          <a:xfrm>
            <a:off x="360621" y="2019201"/>
            <a:ext cx="1011375" cy="4229099"/>
            <a:chOff x="367152" y="1503218"/>
            <a:chExt cx="1101434" cy="4229099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491A0E3-E28E-4207-A83B-6766DA45EB95}"/>
                </a:ext>
              </a:extLst>
            </p:cNvPr>
            <p:cNvSpPr/>
            <p:nvPr/>
          </p:nvSpPr>
          <p:spPr>
            <a:xfrm>
              <a:off x="367152" y="1503218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233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EFDF8CB4-A226-42FE-B839-D3935CECDA79}"/>
                </a:ext>
              </a:extLst>
            </p:cNvPr>
            <p:cNvSpPr/>
            <p:nvPr/>
          </p:nvSpPr>
          <p:spPr>
            <a:xfrm>
              <a:off x="367152" y="2105891"/>
              <a:ext cx="1087580" cy="602673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232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86CA190-9EF1-4783-9FE7-DD099E8066CB}"/>
                </a:ext>
              </a:extLst>
            </p:cNvPr>
            <p:cNvSpPr/>
            <p:nvPr/>
          </p:nvSpPr>
          <p:spPr>
            <a:xfrm>
              <a:off x="374079" y="2715489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231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0EBE49E9-8B81-4210-B36E-7AEE06F861A3}"/>
                </a:ext>
              </a:extLst>
            </p:cNvPr>
            <p:cNvSpPr/>
            <p:nvPr/>
          </p:nvSpPr>
          <p:spPr>
            <a:xfrm>
              <a:off x="381006" y="3311237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1A66DB1-DE0B-41EC-B71D-FF256989700B}"/>
                </a:ext>
              </a:extLst>
            </p:cNvPr>
            <p:cNvSpPr/>
            <p:nvPr/>
          </p:nvSpPr>
          <p:spPr>
            <a:xfrm>
              <a:off x="381006" y="3920835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228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3F13163-0744-41D5-AE6C-4A564592AAED}"/>
                </a:ext>
              </a:extLst>
            </p:cNvPr>
            <p:cNvSpPr/>
            <p:nvPr/>
          </p:nvSpPr>
          <p:spPr>
            <a:xfrm>
              <a:off x="381006" y="4516577"/>
              <a:ext cx="1087580" cy="602673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227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A69ABD1-310B-4606-ABDB-484656DF4E83}"/>
                </a:ext>
              </a:extLst>
            </p:cNvPr>
            <p:cNvSpPr/>
            <p:nvPr/>
          </p:nvSpPr>
          <p:spPr>
            <a:xfrm>
              <a:off x="374076" y="5129644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226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6809E67-800B-4676-B0DD-0B6AFD51C667}"/>
              </a:ext>
            </a:extLst>
          </p:cNvPr>
          <p:cNvGrpSpPr/>
          <p:nvPr userDrawn="1"/>
        </p:nvGrpSpPr>
        <p:grpSpPr>
          <a:xfrm>
            <a:off x="5533592" y="2024396"/>
            <a:ext cx="998654" cy="4229099"/>
            <a:chOff x="5437910" y="1503218"/>
            <a:chExt cx="1101434" cy="4229099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F8BFB59-F133-4A5B-9851-72D4044C42B0}"/>
                </a:ext>
              </a:extLst>
            </p:cNvPr>
            <p:cNvSpPr/>
            <p:nvPr/>
          </p:nvSpPr>
          <p:spPr>
            <a:xfrm>
              <a:off x="5437910" y="1503218"/>
              <a:ext cx="1087580" cy="602673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256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F39FE59-58D7-444D-BAF2-CAF686F6B1A7}"/>
                </a:ext>
              </a:extLst>
            </p:cNvPr>
            <p:cNvSpPr/>
            <p:nvPr/>
          </p:nvSpPr>
          <p:spPr>
            <a:xfrm>
              <a:off x="5437910" y="2105891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255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8673A3FA-3421-4AAA-A0F4-BF7CB832BC11}"/>
                </a:ext>
              </a:extLst>
            </p:cNvPr>
            <p:cNvSpPr/>
            <p:nvPr/>
          </p:nvSpPr>
          <p:spPr>
            <a:xfrm>
              <a:off x="5444837" y="2715489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253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921622D-245D-40CD-8E97-7F014C6AE5DE}"/>
                </a:ext>
              </a:extLst>
            </p:cNvPr>
            <p:cNvSpPr/>
            <p:nvPr/>
          </p:nvSpPr>
          <p:spPr>
            <a:xfrm>
              <a:off x="5451764" y="3311237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252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6BE9FD46-2C7C-4C24-A713-DC2C3DFD0A9F}"/>
                </a:ext>
              </a:extLst>
            </p:cNvPr>
            <p:cNvSpPr/>
            <p:nvPr/>
          </p:nvSpPr>
          <p:spPr>
            <a:xfrm>
              <a:off x="5451764" y="3920835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251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DCE4A124-8448-46F7-928D-F77BF6F7FA6C}"/>
                </a:ext>
              </a:extLst>
            </p:cNvPr>
            <p:cNvSpPr/>
            <p:nvPr/>
          </p:nvSpPr>
          <p:spPr>
            <a:xfrm>
              <a:off x="5451764" y="4530435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250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C7F3375-3266-431E-B4D0-DF2C249631D9}"/>
                </a:ext>
              </a:extLst>
            </p:cNvPr>
            <p:cNvSpPr/>
            <p:nvPr/>
          </p:nvSpPr>
          <p:spPr>
            <a:xfrm>
              <a:off x="5444834" y="5129644"/>
              <a:ext cx="1087580" cy="6026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kumimoji="1" lang="en-US" altLang="ja-JP" dirty="0">
                  <a:solidFill>
                    <a:srgbClr val="000000"/>
                  </a:solidFill>
                </a:rPr>
                <a:t>238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11CBB23-EA87-4BFB-9FA1-3F7243AE4CFF}"/>
              </a:ext>
            </a:extLst>
          </p:cNvPr>
          <p:cNvSpPr/>
          <p:nvPr userDrawn="1"/>
        </p:nvSpPr>
        <p:spPr>
          <a:xfrm>
            <a:off x="1748215" y="2033056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235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BEEDBD5-8679-454B-8780-9B1F2F74D69F}"/>
              </a:ext>
            </a:extLst>
          </p:cNvPr>
          <p:cNvSpPr/>
          <p:nvPr userDrawn="1"/>
        </p:nvSpPr>
        <p:spPr>
          <a:xfrm>
            <a:off x="4098071" y="2033056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257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AF65FA4-5FBE-428D-9314-CE330BE0E7D2}"/>
              </a:ext>
            </a:extLst>
          </p:cNvPr>
          <p:cNvSpPr/>
          <p:nvPr userDrawn="1"/>
        </p:nvSpPr>
        <p:spPr>
          <a:xfrm>
            <a:off x="1831342" y="5645626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237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5FF6952-A214-4B7C-8751-D882CE38FE69}"/>
              </a:ext>
            </a:extLst>
          </p:cNvPr>
          <p:cNvSpPr/>
          <p:nvPr userDrawn="1"/>
        </p:nvSpPr>
        <p:spPr>
          <a:xfrm>
            <a:off x="1829998" y="5051613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238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398C728-2605-469F-9507-F0A7ADC6EB77}"/>
              </a:ext>
            </a:extLst>
          </p:cNvPr>
          <p:cNvSpPr/>
          <p:nvPr userDrawn="1"/>
        </p:nvSpPr>
        <p:spPr>
          <a:xfrm>
            <a:off x="4106538" y="5645626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260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8F82A45-CF19-4CF4-A63E-9EAEC3E3DE51}"/>
              </a:ext>
            </a:extLst>
          </p:cNvPr>
          <p:cNvSpPr/>
          <p:nvPr userDrawn="1"/>
        </p:nvSpPr>
        <p:spPr>
          <a:xfrm>
            <a:off x="4106538" y="5032560"/>
            <a:ext cx="998654" cy="602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kumimoji="1" lang="en-US" altLang="ja-JP" dirty="0">
                <a:solidFill>
                  <a:srgbClr val="000000"/>
                </a:solidFill>
              </a:rPr>
              <a:t>258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8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1026A-69C6-4C4C-A4F5-E495644920E5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41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E7BF38-2A9D-42CE-B182-E0C41F5590CB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68B7F-7AED-4E55-A1A2-ED746D78DB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95205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02F44-7817-4562-ACE6-258A91AB1A44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2A908-091E-4C2C-AF19-C055F89FC2F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033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22C832-552B-4CF3-B221-5CCC4C0A897F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10418-AD3B-4708-B653-230C192B445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3724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0C7E2-DF1A-400E-97E4-B7EB9DABE0DE}" type="datetime1">
              <a:rPr lang="ja-JP" altLang="en-US" smtClean="0"/>
              <a:pPr>
                <a:defRPr/>
              </a:pPr>
              <a:t>2022/5/23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C733B-6E74-4114-A8E4-86167B21257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229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95064-5DA2-4015-A67F-836F8D997C4B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8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8CE4F-DDDA-4F3D-9B0B-02281B1B7EFC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7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E56E7-210C-4B9A-8D81-5740B3B01C1A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2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94256-D486-442F-8D87-B9CEFD496614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2A2FE-DDCA-4233-815D-97BC24B4AE13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7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91673-00A7-472C-BF23-100DE5CA3334}" type="slidenum">
              <a:rPr lang="ja-JP" altLang="en-US" smtClean="0"/>
              <a:pPr>
                <a:defRPr/>
              </a:pPr>
              <a:t>‹#›</a:t>
            </a:fld>
            <a:endParaRPr lang="ja-JP" altLang="en-US" sz="1867" b="0" i="0">
              <a:latin typeface="+mn-lt"/>
              <a:ea typeface="ＭＳ Ｐゴシック" panose="020B060007020508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1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3A1C3-FD28-4A75-9F1C-A8F232A1E631}" type="datetime1">
              <a:rPr lang="ja-JP" altLang="en-US" smtClean="0"/>
              <a:pPr>
                <a:defRPr/>
              </a:pPr>
              <a:t>2022/5/23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915A3-0D56-489F-853E-F412A8784800}" type="slidenum">
              <a:rPr lang="ja-JP" altLang="en-US" smtClean="0"/>
              <a:pPr>
                <a:defRPr/>
              </a:pPr>
              <a:t>‹#›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15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5" r:id="rId1"/>
    <p:sldLayoutId id="2147485346" r:id="rId2"/>
    <p:sldLayoutId id="2147485347" r:id="rId3"/>
    <p:sldLayoutId id="2147485348" r:id="rId4"/>
    <p:sldLayoutId id="2147485349" r:id="rId5"/>
    <p:sldLayoutId id="2147485350" r:id="rId6"/>
    <p:sldLayoutId id="2147485351" r:id="rId7"/>
    <p:sldLayoutId id="2147485352" r:id="rId8"/>
    <p:sldLayoutId id="2147485353" r:id="rId9"/>
    <p:sldLayoutId id="2147485354" r:id="rId10"/>
    <p:sldLayoutId id="21474853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3A1C3-FD28-4A75-9F1C-A8F232A1E631}" type="datetime1">
              <a:rPr lang="ja-JP" altLang="en-US" smtClean="0"/>
              <a:pPr>
                <a:defRPr/>
              </a:pPr>
              <a:t>2022/5/23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915A3-0D56-489F-853E-F412A8784800}" type="slidenum">
              <a:rPr lang="ja-JP" altLang="en-US" smtClean="0"/>
              <a:pPr>
                <a:defRPr/>
              </a:pPr>
              <a:t>‹#›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57" r:id="rId1"/>
    <p:sldLayoutId id="2147485358" r:id="rId2"/>
    <p:sldLayoutId id="2147485359" r:id="rId3"/>
    <p:sldLayoutId id="2147485360" r:id="rId4"/>
    <p:sldLayoutId id="2147485361" r:id="rId5"/>
    <p:sldLayoutId id="2147485362" r:id="rId6"/>
    <p:sldLayoutId id="2147485363" r:id="rId7"/>
    <p:sldLayoutId id="2147485364" r:id="rId8"/>
    <p:sldLayoutId id="2147485365" r:id="rId9"/>
    <p:sldLayoutId id="2147485366" r:id="rId10"/>
    <p:sldLayoutId id="21474853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3A1C3-FD28-4A75-9F1C-A8F232A1E631}" type="datetime1">
              <a:rPr lang="ja-JP" altLang="en-US" smtClean="0"/>
              <a:pPr>
                <a:defRPr/>
              </a:pPr>
              <a:t>2022/5/23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915A3-0D56-489F-853E-F412A8784800}" type="slidenum">
              <a:rPr lang="ja-JP" altLang="en-US" smtClean="0"/>
              <a:pPr>
                <a:defRPr/>
              </a:pPr>
              <a:t>‹#›</a:t>
            </a:fld>
            <a:endParaRPr lang="ja-JP" altLang="en-US" sz="1867">
              <a:solidFill>
                <a:schemeClr val="tx1"/>
              </a:solidFill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39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69" r:id="rId1"/>
    <p:sldLayoutId id="2147485370" r:id="rId2"/>
    <p:sldLayoutId id="2147485371" r:id="rId3"/>
    <p:sldLayoutId id="2147485372" r:id="rId4"/>
    <p:sldLayoutId id="2147485373" r:id="rId5"/>
    <p:sldLayoutId id="2147485374" r:id="rId6"/>
    <p:sldLayoutId id="2147485375" r:id="rId7"/>
    <p:sldLayoutId id="2147485376" r:id="rId8"/>
    <p:sldLayoutId id="2147485377" r:id="rId9"/>
    <p:sldLayoutId id="2147485378" r:id="rId10"/>
    <p:sldLayoutId id="21474853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3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>
            <a:extLst>
              <a:ext uri="{FF2B5EF4-FFF2-40B4-BE49-F238E27FC236}">
                <a16:creationId xmlns:a16="http://schemas.microsoft.com/office/drawing/2014/main" id="{D83C962F-8E9D-4F71-8202-2F872E7C2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11864"/>
              </p:ext>
            </p:extLst>
          </p:nvPr>
        </p:nvGraphicFramePr>
        <p:xfrm>
          <a:off x="78701" y="586507"/>
          <a:ext cx="6699249" cy="7405761"/>
        </p:xfrm>
        <a:graphic>
          <a:graphicData uri="http://schemas.openxmlformats.org/drawingml/2006/table">
            <a:tbl>
              <a:tblPr/>
              <a:tblGrid>
                <a:gridCol w="152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5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389">
                <a:tc gridSpan="4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（基本スタイル）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患者との直接の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接触がない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（直接触れない）</a:t>
                      </a: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796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RED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エリアに入るときには、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N95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マスクとゴーグル等の着用が必須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です。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声かけ、目視健康チェック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配膳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配薬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389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（ケアスタイル）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0" lang="en-US" altLang="ja-JP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（フルスタイル）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患者への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口腔アクセスがある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671"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おむつ交換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シーツ交換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清拭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陰部洗浄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体位変換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食事介助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器具の洗浄・消毒時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清掃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喀痰吸引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気道処置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口腔ケア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むせの多い方への食事介助など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5" marB="2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2102" name="テキスト ボックス 4">
            <a:extLst>
              <a:ext uri="{FF2B5EF4-FFF2-40B4-BE49-F238E27FC236}">
                <a16:creationId xmlns:a16="http://schemas.microsoft.com/office/drawing/2014/main" id="{F7EC30AD-CF1C-4333-8A2C-984223966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01" y="98981"/>
            <a:ext cx="6699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個人防護具着用基準　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陽性と有症状患者</a:t>
            </a:r>
          </a:p>
        </p:txBody>
      </p:sp>
      <p:sp>
        <p:nvSpPr>
          <p:cNvPr id="302103" name="四角形: 角を丸くする 18">
            <a:extLst>
              <a:ext uri="{FF2B5EF4-FFF2-40B4-BE49-F238E27FC236}">
                <a16:creationId xmlns:a16="http://schemas.microsoft.com/office/drawing/2014/main" id="{0D7D7509-1D81-4DE0-9921-6E91CFE61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1773" y="2885286"/>
            <a:ext cx="1951806" cy="6163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 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or 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フェイスシールド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マスク、手袋</a:t>
            </a:r>
          </a:p>
        </p:txBody>
      </p:sp>
      <p:sp>
        <p:nvSpPr>
          <p:cNvPr id="302104" name="四角形: 角を丸くする 39">
            <a:extLst>
              <a:ext uri="{FF2B5EF4-FFF2-40B4-BE49-F238E27FC236}">
                <a16:creationId xmlns:a16="http://schemas.microsoft.com/office/drawing/2014/main" id="{5D6AE9B9-55FE-4960-9A80-E1A2A404B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50" y="7198974"/>
            <a:ext cx="2135717" cy="6053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 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or 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フェイスシールド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マスク、手袋、ガウン、エプロン</a:t>
            </a:r>
          </a:p>
        </p:txBody>
      </p:sp>
      <p:sp>
        <p:nvSpPr>
          <p:cNvPr id="302105" name="四角形: 角を丸くする 40">
            <a:extLst>
              <a:ext uri="{FF2B5EF4-FFF2-40B4-BE49-F238E27FC236}">
                <a16:creationId xmlns:a16="http://schemas.microsoft.com/office/drawing/2014/main" id="{89ECA0C3-71B7-40FD-99EA-C3DD3C123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674" y="7181117"/>
            <a:ext cx="1951806" cy="6434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ゴーグル、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マスク、キャップ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手袋、ガウン、エプロン</a:t>
            </a:r>
          </a:p>
        </p:txBody>
      </p:sp>
      <p:grpSp>
        <p:nvGrpSpPr>
          <p:cNvPr id="302106" name="Group 26">
            <a:extLst>
              <a:ext uri="{FF2B5EF4-FFF2-40B4-BE49-F238E27FC236}">
                <a16:creationId xmlns:a16="http://schemas.microsoft.com/office/drawing/2014/main" id="{77977E88-23A6-4B0F-937B-EBD8C89B41F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62216" y="4817723"/>
            <a:ext cx="1191684" cy="2702984"/>
            <a:chOff x="0" y="0"/>
            <a:chExt cx="4972050" cy="11430000"/>
          </a:xfrm>
        </p:grpSpPr>
        <p:pic>
          <p:nvPicPr>
            <p:cNvPr id="302125" name="Picture 16">
              <a:extLst>
                <a:ext uri="{FF2B5EF4-FFF2-40B4-BE49-F238E27FC236}">
                  <a16:creationId xmlns:a16="http://schemas.microsoft.com/office/drawing/2014/main" id="{460D27A0-2E32-4227-B590-FE3BA64101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26" name="Picture 20">
              <a:extLst>
                <a:ext uri="{FF2B5EF4-FFF2-40B4-BE49-F238E27FC236}">
                  <a16:creationId xmlns:a16="http://schemas.microsoft.com/office/drawing/2014/main" id="{6CCF3467-39F0-4686-B7BB-CE8915A0AB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81" y="6228757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27" name="Picture 18">
              <a:extLst>
                <a:ext uri="{FF2B5EF4-FFF2-40B4-BE49-F238E27FC236}">
                  <a16:creationId xmlns:a16="http://schemas.microsoft.com/office/drawing/2014/main" id="{5C392519-8925-4BC1-A7C8-D97E201367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955" y="3684630"/>
              <a:ext cx="4438652" cy="6000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2120" name="Group 31">
            <a:extLst>
              <a:ext uri="{FF2B5EF4-FFF2-40B4-BE49-F238E27FC236}">
                <a16:creationId xmlns:a16="http://schemas.microsoft.com/office/drawing/2014/main" id="{07112D2D-31A2-4D43-A596-D518505EDB5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3434" y="4760574"/>
            <a:ext cx="1231900" cy="2702984"/>
            <a:chOff x="0" y="0"/>
            <a:chExt cx="4972050" cy="11430000"/>
          </a:xfrm>
        </p:grpSpPr>
        <p:pic>
          <p:nvPicPr>
            <p:cNvPr id="302122" name="Picture 16">
              <a:extLst>
                <a:ext uri="{FF2B5EF4-FFF2-40B4-BE49-F238E27FC236}">
                  <a16:creationId xmlns:a16="http://schemas.microsoft.com/office/drawing/2014/main" id="{28A4D646-5E96-4107-92BF-34235F6193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23" name="Picture 20">
              <a:extLst>
                <a:ext uri="{FF2B5EF4-FFF2-40B4-BE49-F238E27FC236}">
                  <a16:creationId xmlns:a16="http://schemas.microsoft.com/office/drawing/2014/main" id="{759FEBD4-2E52-44E0-89D7-04EFC35E19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81" y="6228757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24" name="Picture 18">
              <a:extLst>
                <a:ext uri="{FF2B5EF4-FFF2-40B4-BE49-F238E27FC236}">
                  <a16:creationId xmlns:a16="http://schemas.microsoft.com/office/drawing/2014/main" id="{EB32ED3C-CF57-49FE-8677-C1A29A399E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956" y="3684630"/>
              <a:ext cx="4438650" cy="600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2109" name="Group 37">
            <a:extLst>
              <a:ext uri="{FF2B5EF4-FFF2-40B4-BE49-F238E27FC236}">
                <a16:creationId xmlns:a16="http://schemas.microsoft.com/office/drawing/2014/main" id="{7D632317-651A-45A8-BA84-80BBFE2547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76217" y="1172825"/>
            <a:ext cx="1191684" cy="2738967"/>
            <a:chOff x="0" y="0"/>
            <a:chExt cx="2118068" cy="4869120"/>
          </a:xfrm>
        </p:grpSpPr>
        <p:pic>
          <p:nvPicPr>
            <p:cNvPr id="302118" name="Picture 2">
              <a:extLst>
                <a:ext uri="{FF2B5EF4-FFF2-40B4-BE49-F238E27FC236}">
                  <a16:creationId xmlns:a16="http://schemas.microsoft.com/office/drawing/2014/main" id="{6E88B1B5-1825-4BDD-8CF9-6C508047E5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118068" cy="486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2116" name="Picture 14">
              <a:extLst>
                <a:ext uri="{FF2B5EF4-FFF2-40B4-BE49-F238E27FC236}">
                  <a16:creationId xmlns:a16="http://schemas.microsoft.com/office/drawing/2014/main" id="{D37B441F-CDB3-472D-971D-A208F43F54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94" y="2660370"/>
              <a:ext cx="1947649" cy="931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2110" name="Picture 2">
            <a:extLst>
              <a:ext uri="{FF2B5EF4-FFF2-40B4-BE49-F238E27FC236}">
                <a16:creationId xmlns:a16="http://schemas.microsoft.com/office/drawing/2014/main" id="{95220BAD-B306-4C9C-B04D-8E586EF30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449" y="5274923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2112" name="テキスト ボックス 43">
            <a:extLst>
              <a:ext uri="{FF2B5EF4-FFF2-40B4-BE49-F238E27FC236}">
                <a16:creationId xmlns:a16="http://schemas.microsoft.com/office/drawing/2014/main" id="{0C042C13-FAC1-47DC-84DE-E1FEFD5B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34" y="8147727"/>
            <a:ext cx="5363588" cy="892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・対応する患者ごとに、手袋とエプロンは交換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・１行為のたびに１手指消毒を忘れずに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・マスクやゴーグル、ガウンは汚れたら交換するようにしましょう</a:t>
            </a:r>
          </a:p>
        </p:txBody>
      </p:sp>
      <p:pic>
        <p:nvPicPr>
          <p:cNvPr id="302113" name="Picture 2">
            <a:extLst>
              <a:ext uri="{FF2B5EF4-FFF2-40B4-BE49-F238E27FC236}">
                <a16:creationId xmlns:a16="http://schemas.microsoft.com/office/drawing/2014/main" id="{99FF82C9-FADD-4194-9641-C75152935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067" y="5687674"/>
            <a:ext cx="781049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2114" name="Picture 2">
            <a:extLst>
              <a:ext uri="{FF2B5EF4-FFF2-40B4-BE49-F238E27FC236}">
                <a16:creationId xmlns:a16="http://schemas.microsoft.com/office/drawing/2014/main" id="{A28781D1-B4B0-4879-BE9D-A7FFCB191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4" y="5645341"/>
            <a:ext cx="789516" cy="150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雲 1">
            <a:extLst>
              <a:ext uri="{FF2B5EF4-FFF2-40B4-BE49-F238E27FC236}">
                <a16:creationId xmlns:a16="http://schemas.microsoft.com/office/drawing/2014/main" id="{27EF859A-6DE4-419D-9BBC-68D3DE124E11}"/>
              </a:ext>
            </a:extLst>
          </p:cNvPr>
          <p:cNvSpPr/>
          <p:nvPr/>
        </p:nvSpPr>
        <p:spPr>
          <a:xfrm rot="10637502">
            <a:off x="3808844" y="4959925"/>
            <a:ext cx="831272" cy="420064"/>
          </a:xfrm>
          <a:prstGeom prst="cloud">
            <a:avLst/>
          </a:prstGeom>
          <a:solidFill>
            <a:schemeClr val="bg2">
              <a:alpha val="78000"/>
            </a:schemeClr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4F21EF82-4E04-40D7-A082-33CBC8686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643" y="1614301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図 29" descr="図形&#10;&#10;中程度の精度で自動的に生成された説明">
            <a:extLst>
              <a:ext uri="{FF2B5EF4-FFF2-40B4-BE49-F238E27FC236}">
                <a16:creationId xmlns:a16="http://schemas.microsoft.com/office/drawing/2014/main" id="{20C3C8DF-50BB-4826-97C3-0297734F424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208" y="1656993"/>
            <a:ext cx="737798" cy="285781"/>
          </a:xfrm>
          <a:prstGeom prst="rect">
            <a:avLst/>
          </a:prstGeom>
        </p:spPr>
      </p:pic>
      <p:pic>
        <p:nvPicPr>
          <p:cNvPr id="33" name="Picture 2">
            <a:extLst>
              <a:ext uri="{FF2B5EF4-FFF2-40B4-BE49-F238E27FC236}">
                <a16:creationId xmlns:a16="http://schemas.microsoft.com/office/drawing/2014/main" id="{05BF90D8-C22A-4C9B-8915-290842BC2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71" y="5217991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図 33" descr="図形&#10;&#10;中程度の精度で自動的に生成された説明">
            <a:extLst>
              <a:ext uri="{FF2B5EF4-FFF2-40B4-BE49-F238E27FC236}">
                <a16:creationId xmlns:a16="http://schemas.microsoft.com/office/drawing/2014/main" id="{918B139C-F85B-4783-9BFD-51ADAFE04E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36" y="5260683"/>
            <a:ext cx="737798" cy="285781"/>
          </a:xfrm>
          <a:prstGeom prst="rect">
            <a:avLst/>
          </a:prstGeom>
        </p:spPr>
      </p:pic>
      <p:pic>
        <p:nvPicPr>
          <p:cNvPr id="35" name="図 34" descr="図形&#10;&#10;中程度の精度で自動的に生成された説明">
            <a:extLst>
              <a:ext uri="{FF2B5EF4-FFF2-40B4-BE49-F238E27FC236}">
                <a16:creationId xmlns:a16="http://schemas.microsoft.com/office/drawing/2014/main" id="{EC8EA575-B062-4A66-92DA-D85BC75417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738" y="5326685"/>
            <a:ext cx="737798" cy="285781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0B1E089-CDC6-4D51-9993-FB2CB4F4967D}"/>
              </a:ext>
            </a:extLst>
          </p:cNvPr>
          <p:cNvSpPr txBox="1"/>
          <p:nvPr/>
        </p:nvSpPr>
        <p:spPr>
          <a:xfrm>
            <a:off x="5437676" y="8256882"/>
            <a:ext cx="1327286" cy="215444"/>
          </a:xfrm>
          <a:prstGeom prst="rect">
            <a:avLst/>
          </a:prstGeom>
          <a:solidFill>
            <a:srgbClr val="00B0F0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>
                <a:latin typeface="+mn-ea"/>
                <a:ea typeface="+mn-ea"/>
              </a:rPr>
              <a:t>2022/03/21 </a:t>
            </a:r>
            <a:r>
              <a:rPr kumimoji="1" lang="ja-JP" altLang="en-US" sz="1200" dirty="0">
                <a:latin typeface="+mn-ea"/>
                <a:ea typeface="+mn-ea"/>
              </a:rPr>
              <a:t>改訂</a:t>
            </a:r>
          </a:p>
        </p:txBody>
      </p:sp>
    </p:spTree>
    <p:extLst>
      <p:ext uri="{BB962C8B-B14F-4D97-AF65-F5344CB8AC3E}">
        <p14:creationId xmlns:p14="http://schemas.microsoft.com/office/powerpoint/2010/main" val="361244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Group 2">
            <a:extLst>
              <a:ext uri="{FF2B5EF4-FFF2-40B4-BE49-F238E27FC236}">
                <a16:creationId xmlns:a16="http://schemas.microsoft.com/office/drawing/2014/main" id="{401AC1F5-2B35-486B-8CCD-B62EDA560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671"/>
              </p:ext>
            </p:extLst>
          </p:nvPr>
        </p:nvGraphicFramePr>
        <p:xfrm>
          <a:off x="86785" y="537526"/>
          <a:ext cx="6699249" cy="7340399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7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35">
                <a:tc gridSpan="4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患者との直接の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ない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（直接触れない）</a:t>
                      </a: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3641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施設に入るときは、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サージカルマスクの着用が必須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です。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職員休憩室や更衣室などでもサージカルマスクを着用しましょう。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配膳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配薬</a:t>
                      </a:r>
                      <a:endParaRPr kumimoji="0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335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標準ケアスタイル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口腔アクセススタイル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7867"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おむつ交換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シーツ交換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清拭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陰部洗浄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体位変換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食事介助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器具の洗浄・消毒時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清掃</a:t>
                      </a: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吸痰吸引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気道処置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口腔ケア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むせの多い方への食事介助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03126" name="Group 22">
            <a:extLst>
              <a:ext uri="{FF2B5EF4-FFF2-40B4-BE49-F238E27FC236}">
                <a16:creationId xmlns:a16="http://schemas.microsoft.com/office/drawing/2014/main" id="{6527D218-D9ED-44A0-AB16-EDECD2AACB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39284" y="1109026"/>
            <a:ext cx="1191683" cy="2738967"/>
            <a:chOff x="0" y="0"/>
            <a:chExt cx="4972050" cy="11430000"/>
          </a:xfrm>
        </p:grpSpPr>
        <p:pic>
          <p:nvPicPr>
            <p:cNvPr id="303144" name="Picture 2">
              <a:extLst>
                <a:ext uri="{FF2B5EF4-FFF2-40B4-BE49-F238E27FC236}">
                  <a16:creationId xmlns:a16="http://schemas.microsoft.com/office/drawing/2014/main" id="{D5EA1F4B-4ED0-49D5-8EA2-5187E0A511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145" name="Picture 4">
              <a:extLst>
                <a:ext uri="{FF2B5EF4-FFF2-40B4-BE49-F238E27FC236}">
                  <a16:creationId xmlns:a16="http://schemas.microsoft.com/office/drawing/2014/main" id="{AF7E410A-B878-4271-B117-01FB9EE949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275" y="2404620"/>
              <a:ext cx="2857500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3127" name="四角形: 角を丸くする 18">
            <a:extLst>
              <a:ext uri="{FF2B5EF4-FFF2-40B4-BE49-F238E27FC236}">
                <a16:creationId xmlns:a16="http://schemas.microsoft.com/office/drawing/2014/main" id="{F28EC771-6671-4620-9150-CC1012B49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285" y="2315525"/>
            <a:ext cx="1189567" cy="52705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>
                <a:latin typeface="Meiryo UI" panose="020B0604030504040204" pitchFamily="50" charset="-128"/>
                <a:ea typeface="Meiryo UI" panose="020B0604030504040204" pitchFamily="50" charset="-128"/>
              </a:rPr>
              <a:t>サージカルマスク</a:t>
            </a:r>
          </a:p>
        </p:txBody>
      </p:sp>
      <p:sp>
        <p:nvSpPr>
          <p:cNvPr id="303128" name="四角形: 角を丸くする 39">
            <a:extLst>
              <a:ext uri="{FF2B5EF4-FFF2-40B4-BE49-F238E27FC236}">
                <a16:creationId xmlns:a16="http://schemas.microsoft.com/office/drawing/2014/main" id="{E975BDC2-29C8-41B4-BD4B-22FB2E2F3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747" y="7086460"/>
            <a:ext cx="2130571" cy="54821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フェイスシールド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サージカルマスク、手袋、エプロン</a:t>
            </a:r>
          </a:p>
        </p:txBody>
      </p:sp>
      <p:sp>
        <p:nvSpPr>
          <p:cNvPr id="303129" name="四角形: 角を丸くする 40">
            <a:extLst>
              <a:ext uri="{FF2B5EF4-FFF2-40B4-BE49-F238E27FC236}">
                <a16:creationId xmlns:a16="http://schemas.microsoft.com/office/drawing/2014/main" id="{6F4D673A-15D2-4CC6-A974-B7F322A37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1" y="7082912"/>
            <a:ext cx="1915583" cy="5180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ゴーグル</a:t>
            </a: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フェイスシールド、</a:t>
            </a:r>
            <a:endParaRPr lang="en-US" altLang="ja-JP" sz="106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ja-JP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lang="ja-JP" altLang="en-US" sz="1067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マスク、手袋、エプロン</a:t>
            </a:r>
          </a:p>
        </p:txBody>
      </p:sp>
      <p:grpSp>
        <p:nvGrpSpPr>
          <p:cNvPr id="303130" name="Group 28">
            <a:extLst>
              <a:ext uri="{FF2B5EF4-FFF2-40B4-BE49-F238E27FC236}">
                <a16:creationId xmlns:a16="http://schemas.microsoft.com/office/drawing/2014/main" id="{BC0F49CC-FABF-4CA7-A016-102B3DA0C68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084" y="4508392"/>
            <a:ext cx="1191683" cy="2734733"/>
            <a:chOff x="0" y="0"/>
            <a:chExt cx="4972050" cy="11430000"/>
          </a:xfrm>
        </p:grpSpPr>
        <p:pic>
          <p:nvPicPr>
            <p:cNvPr id="303141" name="Picture 8">
              <a:extLst>
                <a:ext uri="{FF2B5EF4-FFF2-40B4-BE49-F238E27FC236}">
                  <a16:creationId xmlns:a16="http://schemas.microsoft.com/office/drawing/2014/main" id="{24EB5B01-838B-4707-A2CF-E925D81DA2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142" name="Picture 12">
              <a:extLst>
                <a:ext uri="{FF2B5EF4-FFF2-40B4-BE49-F238E27FC236}">
                  <a16:creationId xmlns:a16="http://schemas.microsoft.com/office/drawing/2014/main" id="{66045DFD-5897-4174-9D7A-ADCA62AA24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274" y="2351752"/>
              <a:ext cx="2857500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143" name="Picture 14">
              <a:extLst>
                <a:ext uri="{FF2B5EF4-FFF2-40B4-BE49-F238E27FC236}">
                  <a16:creationId xmlns:a16="http://schemas.microsoft.com/office/drawing/2014/main" id="{8CA4F7E3-A788-45B2-A6DA-9E364D0164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4" y="6402312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3131" name="Picture 2">
            <a:extLst>
              <a:ext uri="{FF2B5EF4-FFF2-40B4-BE49-F238E27FC236}">
                <a16:creationId xmlns:a16="http://schemas.microsoft.com/office/drawing/2014/main" id="{19E8F48F-7130-45D2-BB82-15F3FB304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391043"/>
            <a:ext cx="787400" cy="150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3137" name="Group 34">
            <a:extLst>
              <a:ext uri="{FF2B5EF4-FFF2-40B4-BE49-F238E27FC236}">
                <a16:creationId xmlns:a16="http://schemas.microsoft.com/office/drawing/2014/main" id="{F4ACB176-7AFB-4F21-9521-04FEE79989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31167" y="4597292"/>
            <a:ext cx="1191684" cy="2702984"/>
            <a:chOff x="0" y="0"/>
            <a:chExt cx="4972050" cy="11430000"/>
          </a:xfrm>
        </p:grpSpPr>
        <p:pic>
          <p:nvPicPr>
            <p:cNvPr id="303139" name="Picture 16">
              <a:extLst>
                <a:ext uri="{FF2B5EF4-FFF2-40B4-BE49-F238E27FC236}">
                  <a16:creationId xmlns:a16="http://schemas.microsoft.com/office/drawing/2014/main" id="{B43D631B-322C-4BB5-A3F3-4ED4D888B0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140" name="Picture 20">
              <a:extLst>
                <a:ext uri="{FF2B5EF4-FFF2-40B4-BE49-F238E27FC236}">
                  <a16:creationId xmlns:a16="http://schemas.microsoft.com/office/drawing/2014/main" id="{29F354CF-1DAA-4680-B884-7BD0545513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81" y="6228757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3133" name="Picture 24">
            <a:extLst>
              <a:ext uri="{FF2B5EF4-FFF2-40B4-BE49-F238E27FC236}">
                <a16:creationId xmlns:a16="http://schemas.microsoft.com/office/drawing/2014/main" id="{A3AFC0BD-50D8-4701-821B-788B9F894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166" y="4970156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3134" name="Picture 2">
            <a:extLst>
              <a:ext uri="{FF2B5EF4-FFF2-40B4-BE49-F238E27FC236}">
                <a16:creationId xmlns:a16="http://schemas.microsoft.com/office/drawing/2014/main" id="{702C9B24-6EEB-464A-871D-CA9F51F81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522277"/>
            <a:ext cx="787400" cy="150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3136" name="テキスト ボックス 22">
            <a:extLst>
              <a:ext uri="{FF2B5EF4-FFF2-40B4-BE49-F238E27FC236}">
                <a16:creationId xmlns:a16="http://schemas.microsoft.com/office/drawing/2014/main" id="{32C3704A-6732-48CC-AC98-3761F3898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0703" y="95128"/>
            <a:ext cx="69594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個人防護具着用基準　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健常者と陰性者</a:t>
            </a:r>
          </a:p>
        </p:txBody>
      </p:sp>
      <p:sp>
        <p:nvSpPr>
          <p:cNvPr id="23" name="テキスト ボックス 43">
            <a:extLst>
              <a:ext uri="{FF2B5EF4-FFF2-40B4-BE49-F238E27FC236}">
                <a16:creationId xmlns:a16="http://schemas.microsoft.com/office/drawing/2014/main" id="{BC67F17D-F86E-4351-AEE2-1E730D69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8051916"/>
            <a:ext cx="5387338" cy="892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・対応する患者ごとに、手袋とエプロンは交換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・１行為のたびに１手指消毒を忘れずに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・マスクやゴーグル、ガウンは汚れたら交換するようにしましょう</a:t>
            </a:r>
          </a:p>
        </p:txBody>
      </p:sp>
      <p:pic>
        <p:nvPicPr>
          <p:cNvPr id="24" name="Picture 24">
            <a:extLst>
              <a:ext uri="{FF2B5EF4-FFF2-40B4-BE49-F238E27FC236}">
                <a16:creationId xmlns:a16="http://schemas.microsoft.com/office/drawing/2014/main" id="{E9C095EB-747F-4AFA-858C-EFE75D67B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91" y="4846257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B88BA3F7-D813-41BC-86E5-C18618B0A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34" y="5071070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4D86AB0-86D9-42E6-8F4D-5011A45F9F1B}"/>
              </a:ext>
            </a:extLst>
          </p:cNvPr>
          <p:cNvSpPr txBox="1"/>
          <p:nvPr/>
        </p:nvSpPr>
        <p:spPr>
          <a:xfrm>
            <a:off x="5382548" y="8157043"/>
            <a:ext cx="1327286" cy="215444"/>
          </a:xfrm>
          <a:prstGeom prst="rect">
            <a:avLst/>
          </a:prstGeom>
          <a:solidFill>
            <a:srgbClr val="00B0F0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>
                <a:latin typeface="+mn-ea"/>
                <a:ea typeface="+mn-ea"/>
              </a:rPr>
              <a:t>2022/03/21 </a:t>
            </a:r>
            <a:r>
              <a:rPr kumimoji="1" lang="ja-JP" altLang="en-US" sz="1200" dirty="0">
                <a:latin typeface="+mn-ea"/>
                <a:ea typeface="+mn-ea"/>
              </a:rPr>
              <a:t>改訂</a:t>
            </a:r>
          </a:p>
        </p:txBody>
      </p:sp>
      <p:pic>
        <p:nvPicPr>
          <p:cNvPr id="27" name="Picture 24">
            <a:extLst>
              <a:ext uri="{FF2B5EF4-FFF2-40B4-BE49-F238E27FC236}">
                <a16:creationId xmlns:a16="http://schemas.microsoft.com/office/drawing/2014/main" id="{D99AF757-6CED-4D40-9AFA-80B2AB37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7" y="1377889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3AFBC2-65BA-48F1-8CFA-B4BDAD7DD5DE}"/>
              </a:ext>
            </a:extLst>
          </p:cNvPr>
          <p:cNvSpPr txBox="1"/>
          <p:nvPr/>
        </p:nvSpPr>
        <p:spPr>
          <a:xfrm>
            <a:off x="3979599" y="3122948"/>
            <a:ext cx="2730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マスクをつけられない利用者がいる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場合は、フェイスシールドを追加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タイトル 1">
            <a:extLst>
              <a:ext uri="{FF2B5EF4-FFF2-40B4-BE49-F238E27FC236}">
                <a16:creationId xmlns:a16="http://schemas.microsoft.com/office/drawing/2014/main" id="{ACA7D3F0-C5A5-489F-93BB-451AC2E8BF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3573" y="167266"/>
            <a:ext cx="6490854" cy="10731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ja-JP" altLang="en-US" sz="3200" dirty="0">
                <a:ea typeface="ＭＳ Ｐゴシック" panose="020B0600070205080204" pitchFamily="50" charset="-128"/>
              </a:rPr>
              <a:t>　（　　　　　　　　　　　　　）</a:t>
            </a:r>
            <a:br>
              <a:rPr lang="ja-JP" altLang="en-US" sz="3200" dirty="0">
                <a:ea typeface="ＭＳ Ｐゴシック" panose="020B0600070205080204" pitchFamily="50" charset="-128"/>
              </a:rPr>
            </a:br>
            <a:r>
              <a:rPr lang="ja-JP" altLang="en-US" sz="3200" dirty="0">
                <a:ea typeface="ＭＳ Ｐゴシック" panose="020B0600070205080204" pitchFamily="50" charset="-128"/>
              </a:rPr>
              <a:t>感染状況　　月　　日　　</a:t>
            </a:r>
            <a:r>
              <a:rPr lang="en-US" altLang="ja-JP" sz="3200" dirty="0">
                <a:ea typeface="ＭＳ Ｐゴシック" panose="020B0600070205080204" pitchFamily="50" charset="-128"/>
              </a:rPr>
              <a:t>:</a:t>
            </a:r>
            <a:r>
              <a:rPr lang="ja-JP" altLang="en-US" sz="3200" dirty="0">
                <a:ea typeface="ＭＳ Ｐゴシック" panose="020B0600070205080204" pitchFamily="50" charset="-128"/>
              </a:rPr>
              <a:t>　　現在</a:t>
            </a:r>
            <a:endParaRPr lang="ja-JP" altLang="en-US" sz="1333" dirty="0">
              <a:ea typeface="ＭＳ Ｐゴシック" panose="020B0600070205080204" pitchFamily="50" charset="-128"/>
            </a:endParaRPr>
          </a:p>
        </p:txBody>
      </p:sp>
      <p:graphicFrame>
        <p:nvGraphicFramePr>
          <p:cNvPr id="29700" name="Group 4">
            <a:extLst>
              <a:ext uri="{FF2B5EF4-FFF2-40B4-BE49-F238E27FC236}">
                <a16:creationId xmlns:a16="http://schemas.microsoft.com/office/drawing/2014/main" id="{C93DEEB6-2E36-4D9D-8CD5-BBAC76BEA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69003"/>
              </p:ext>
            </p:extLst>
          </p:nvPr>
        </p:nvGraphicFramePr>
        <p:xfrm>
          <a:off x="183572" y="1341544"/>
          <a:ext cx="6490855" cy="6562435"/>
        </p:xfrm>
        <a:graphic>
          <a:graphicData uri="http://schemas.openxmlformats.org/drawingml/2006/table">
            <a:tbl>
              <a:tblPr/>
              <a:tblGrid>
                <a:gridCol w="1530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317"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本日の</a:t>
                      </a:r>
                      <a:endParaRPr kumimoji="0" lang="en-US" altLang="zh-CN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施設内</a:t>
                      </a:r>
                      <a:r>
                        <a:rPr kumimoji="0" lang="zh-CN" altLang="ja-JP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人数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累計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rowSpan="2"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陽性患者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zh-CN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4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（内転院中　　名）</a:t>
                      </a:r>
                      <a:br>
                        <a:rPr kumimoji="0" lang="en-US" altLang="ja-JP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</a:b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（内解除済　　名）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有症状</a:t>
                      </a:r>
                      <a:endParaRPr kumimoji="0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患者</a:t>
                      </a:r>
                      <a:endParaRPr kumimoji="0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zh-CN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56860"/>
                  </a:ext>
                </a:extLst>
              </a:tr>
              <a:tr h="802217"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濃厚接触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患者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zh-CN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017"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陽性職員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名</a:t>
                      </a:r>
                      <a:endParaRPr kumimoji="0" lang="en-US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　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451"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濃厚接触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職員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74295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11430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16002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057400"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057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  <a:sym typeface="Arial" panose="020B0604020202020204" pitchFamily="34" charset="0"/>
                        </a:rPr>
                        <a:t>　</a:t>
                      </a:r>
                      <a:r>
                        <a:rPr kumimoji="0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名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>
            <a:extLst>
              <a:ext uri="{FF2B5EF4-FFF2-40B4-BE49-F238E27FC236}">
                <a16:creationId xmlns:a16="http://schemas.microsoft.com/office/drawing/2014/main" id="{28DDB0CC-B7D6-47DB-BDC2-4C201CA82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521403"/>
              </p:ext>
            </p:extLst>
          </p:nvPr>
        </p:nvGraphicFramePr>
        <p:xfrm>
          <a:off x="86785" y="562578"/>
          <a:ext cx="6699249" cy="7239440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7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35">
                <a:tc gridSpan="4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入居者に直接の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ない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（直接触れない）</a:t>
                      </a: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3641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施設に入るときは、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サージカルマスクの着用が必須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です。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職員休憩室や更衣室などでもサージカルマスクを着用しましょう。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・配膳　　・配薬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・距離をあけた声掛けなど</a:t>
                      </a:r>
                      <a:endParaRPr kumimoji="0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335"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標準ケアスタイル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健常入居者との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有症状者への対応スタイル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疑い患者との</a:t>
                      </a:r>
                      <a:r>
                        <a:rPr kumimoji="0" lang="ja-JP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接触がある</a:t>
                      </a:r>
                      <a:endParaRPr kumimoji="0" lang="en-US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4707"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・健常入居者</a:t>
                      </a:r>
                      <a:br>
                        <a:rPr kumimoji="0" lang="en-US" altLang="ja-JP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への全ケア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ja-JP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食事介助や排せつ介助、器具洗浄等の時はエプロン装着してください。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ja-JP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457200" indent="-457200" defTabSz="514350">
                        <a:lnSpc>
                          <a:spcPct val="90000"/>
                        </a:lnSpc>
                        <a:spcBef>
                          <a:spcPts val="563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1pPr>
                      <a:lvl2pPr marL="742950" indent="-4857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2pPr>
                      <a:lvl3pPr marL="1143000" indent="-62865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3pPr>
                      <a:lvl4pPr marL="1600200" indent="-828675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4pPr>
                      <a:lvl5pPr marL="2057400" indent="-1028700" defTabSz="51435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5pPr>
                      <a:lvl6pPr marL="25146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6pPr>
                      <a:lvl7pPr marL="29718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7pPr>
                      <a:lvl8pPr marL="34290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8pPr>
                      <a:lvl9pPr marL="3886200" indent="-10287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anose="02010600030101010101" pitchFamily="2" charset="-122"/>
                          <a:cs typeface="等线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・陽性者・濃厚接触者への全ケア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・疑い患者への全ケア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・むせの多い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健常者</a:t>
                      </a:r>
                      <a:r>
                        <a:rPr kumimoji="0" lang="ja-JP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への食事介助</a:t>
                      </a: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ja-JP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7200" marR="0" lvl="0" indent="-457200" algn="l" defTabSz="514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3" marB="2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四角形: 角を丸くする 18">
            <a:extLst>
              <a:ext uri="{FF2B5EF4-FFF2-40B4-BE49-F238E27FC236}">
                <a16:creationId xmlns:a16="http://schemas.microsoft.com/office/drawing/2014/main" id="{F3CAD3A7-409D-4861-BF43-571B85FF9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285" y="2340577"/>
            <a:ext cx="1189567" cy="52705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サージカルマスク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四角形: 角を丸くする 39">
            <a:extLst>
              <a:ext uri="{FF2B5EF4-FFF2-40B4-BE49-F238E27FC236}">
                <a16:creationId xmlns:a16="http://schemas.microsoft.com/office/drawing/2014/main" id="{63A25FFE-E8BD-4158-A824-0F19FE761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32" y="7170839"/>
            <a:ext cx="1828617" cy="5742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ゴーグル</a:t>
            </a:r>
            <a:r>
              <a:rPr kumimoji="0" lang="en-US" altLang="ja-JP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or</a:t>
            </a: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フェイスシールド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サージカルマスク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手袋</a:t>
            </a:r>
          </a:p>
        </p:txBody>
      </p:sp>
      <p:sp>
        <p:nvSpPr>
          <p:cNvPr id="8" name="四角形: 角を丸くする 40">
            <a:extLst>
              <a:ext uri="{FF2B5EF4-FFF2-40B4-BE49-F238E27FC236}">
                <a16:creationId xmlns:a16="http://schemas.microsoft.com/office/drawing/2014/main" id="{6D9A9E32-B03E-4664-8E8B-5E04870B6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5785" y="7122128"/>
            <a:ext cx="1915583" cy="6434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ゴーグル</a:t>
            </a:r>
            <a:r>
              <a:rPr kumimoji="0" lang="en-US" altLang="ja-JP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or</a:t>
            </a: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フェイスシールド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06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N95</a:t>
            </a: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マスク、手袋、</a:t>
            </a:r>
            <a:endParaRPr kumimoji="0" lang="en-US" altLang="ja-JP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0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ガウン、エプロン</a:t>
            </a:r>
          </a:p>
        </p:txBody>
      </p:sp>
      <p:grpSp>
        <p:nvGrpSpPr>
          <p:cNvPr id="9" name="Group 28">
            <a:extLst>
              <a:ext uri="{FF2B5EF4-FFF2-40B4-BE49-F238E27FC236}">
                <a16:creationId xmlns:a16="http://schemas.microsoft.com/office/drawing/2014/main" id="{802757EA-662B-4369-99F2-C00DE4AE29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084" y="4533444"/>
            <a:ext cx="1191683" cy="2734733"/>
            <a:chOff x="0" y="0"/>
            <a:chExt cx="4972050" cy="11430000"/>
          </a:xfrm>
        </p:grpSpPr>
        <p:pic>
          <p:nvPicPr>
            <p:cNvPr id="10" name="Picture 8">
              <a:extLst>
                <a:ext uri="{FF2B5EF4-FFF2-40B4-BE49-F238E27FC236}">
                  <a16:creationId xmlns:a16="http://schemas.microsoft.com/office/drawing/2014/main" id="{AC30B8CE-2B9A-4E26-A04C-FBE58029B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2">
              <a:extLst>
                <a:ext uri="{FF2B5EF4-FFF2-40B4-BE49-F238E27FC236}">
                  <a16:creationId xmlns:a16="http://schemas.microsoft.com/office/drawing/2014/main" id="{4A186E98-EC18-48EB-B384-16B1DF5F45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274" y="2351752"/>
              <a:ext cx="2857500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3BAD65FB-A00D-4A8A-9782-2276C862A9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4" y="6402312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34">
            <a:extLst>
              <a:ext uri="{FF2B5EF4-FFF2-40B4-BE49-F238E27FC236}">
                <a16:creationId xmlns:a16="http://schemas.microsoft.com/office/drawing/2014/main" id="{70D307F6-09F4-4109-B5E8-F9BD062C64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31167" y="4622344"/>
            <a:ext cx="1191684" cy="2702984"/>
            <a:chOff x="0" y="0"/>
            <a:chExt cx="4972050" cy="11430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434F5FA-4CD7-4710-A8BC-B71156200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72050" cy="114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>
              <a:extLst>
                <a:ext uri="{FF2B5EF4-FFF2-40B4-BE49-F238E27FC236}">
                  <a16:creationId xmlns:a16="http://schemas.microsoft.com/office/drawing/2014/main" id="{C21A6129-516E-4D96-986D-0E27FB6DAE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81" y="6228757"/>
              <a:ext cx="4572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2">
            <a:extLst>
              <a:ext uri="{FF2B5EF4-FFF2-40B4-BE49-F238E27FC236}">
                <a16:creationId xmlns:a16="http://schemas.microsoft.com/office/drawing/2014/main" id="{03DB8AB6-2E2B-4B16-A89D-ECFA2FA96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20" y="5413107"/>
            <a:ext cx="787400" cy="150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2">
            <a:extLst>
              <a:ext uri="{FF2B5EF4-FFF2-40B4-BE49-F238E27FC236}">
                <a16:creationId xmlns:a16="http://schemas.microsoft.com/office/drawing/2014/main" id="{69B78BF6-D5D7-4312-B3D7-C588A4651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3294" y="55103"/>
            <a:ext cx="6959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0" marR="0" lvl="0" indent="0" algn="ctr" defTabSz="192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個人防護具着用基準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部署名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)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 panose="020B0604020202020204" pitchFamily="34" charset="0"/>
              </a:rPr>
              <a:t>　</a:t>
            </a:r>
            <a:endParaRPr kumimoji="0" lang="ja-JP" altLang="en-US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22" name="テキスト ボックス 43">
            <a:extLst>
              <a:ext uri="{FF2B5EF4-FFF2-40B4-BE49-F238E27FC236}">
                <a16:creationId xmlns:a16="http://schemas.microsoft.com/office/drawing/2014/main" id="{68B04587-3194-4B2C-B202-7D220CEF0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39" y="7977477"/>
            <a:ext cx="5400669" cy="892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192088"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・対応する患者ごとに、手袋とエプロンは交換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・１行為のたびに１手指消毒を忘れずに</a:t>
            </a:r>
            <a:endParaRPr lang="en-US" altLang="ja-JP" sz="1733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73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・マスクやゴーグル、ガウンは汚れたら交換するようにしましょう</a:t>
            </a:r>
          </a:p>
        </p:txBody>
      </p:sp>
      <p:pic>
        <p:nvPicPr>
          <p:cNvPr id="24" name="Picture 4">
            <a:extLst>
              <a:ext uri="{FF2B5EF4-FFF2-40B4-BE49-F238E27FC236}">
                <a16:creationId xmlns:a16="http://schemas.microsoft.com/office/drawing/2014/main" id="{ECF8C420-AA42-451F-BC3C-F3C8DBA1A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57" y="1679887"/>
            <a:ext cx="684876" cy="44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45E18C69-EB33-471B-8C15-362E387B5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53" y="1103669"/>
            <a:ext cx="1191684" cy="273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>
            <a:extLst>
              <a:ext uri="{FF2B5EF4-FFF2-40B4-BE49-F238E27FC236}">
                <a16:creationId xmlns:a16="http://schemas.microsoft.com/office/drawing/2014/main" id="{8E00A0EE-2D93-4FE0-B2F4-3D64B48DF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25" y="1697800"/>
            <a:ext cx="684876" cy="44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405355-6BBA-4B8B-8CDA-BDDBF205CC73}"/>
              </a:ext>
            </a:extLst>
          </p:cNvPr>
          <p:cNvSpPr txBox="1"/>
          <p:nvPr/>
        </p:nvSpPr>
        <p:spPr>
          <a:xfrm>
            <a:off x="5344716" y="8203022"/>
            <a:ext cx="1327286" cy="215444"/>
          </a:xfrm>
          <a:prstGeom prst="rect">
            <a:avLst/>
          </a:prstGeom>
          <a:solidFill>
            <a:srgbClr val="00B0F0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>
                <a:latin typeface="+mn-ea"/>
                <a:ea typeface="+mn-ea"/>
              </a:rPr>
              <a:t>2022/03/21 </a:t>
            </a:r>
            <a:r>
              <a:rPr kumimoji="1" lang="ja-JP" altLang="en-US" sz="1200" dirty="0">
                <a:latin typeface="+mn-ea"/>
                <a:ea typeface="+mn-ea"/>
              </a:rPr>
              <a:t>改訂</a:t>
            </a:r>
          </a:p>
        </p:txBody>
      </p:sp>
      <p:pic>
        <p:nvPicPr>
          <p:cNvPr id="23" name="Picture 24">
            <a:extLst>
              <a:ext uri="{FF2B5EF4-FFF2-40B4-BE49-F238E27FC236}">
                <a16:creationId xmlns:a16="http://schemas.microsoft.com/office/drawing/2014/main" id="{9ED1D27A-1E0E-48D4-8D46-DFCD0C7A3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6" y="4888831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8">
            <a:extLst>
              <a:ext uri="{FF2B5EF4-FFF2-40B4-BE49-F238E27FC236}">
                <a16:creationId xmlns:a16="http://schemas.microsoft.com/office/drawing/2014/main" id="{3DC3914D-2881-4CC0-B849-6E3B543CB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816" y="5538883"/>
            <a:ext cx="1063841" cy="141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A415DCD8-9EEF-4906-8ADC-BCF3E7D06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786" y="5509007"/>
            <a:ext cx="781049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4">
            <a:extLst>
              <a:ext uri="{FF2B5EF4-FFF2-40B4-BE49-F238E27FC236}">
                <a16:creationId xmlns:a16="http://schemas.microsoft.com/office/drawing/2014/main" id="{DC75B60C-2C10-433E-AB88-7F3D506A2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18" y="5005922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>
            <a:extLst>
              <a:ext uri="{FF2B5EF4-FFF2-40B4-BE49-F238E27FC236}">
                <a16:creationId xmlns:a16="http://schemas.microsoft.com/office/drawing/2014/main" id="{00770B26-E5A5-47B1-A88D-58D54DF2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34" y="5085286"/>
            <a:ext cx="692151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4">
            <a:extLst>
              <a:ext uri="{FF2B5EF4-FFF2-40B4-BE49-F238E27FC236}">
                <a16:creationId xmlns:a16="http://schemas.microsoft.com/office/drawing/2014/main" id="{D792E824-D1CB-4738-AF23-35C18C15C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7" y="1377889"/>
            <a:ext cx="694267" cy="6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51D2641-99A1-4979-87FD-FB6FC85D0A3B}"/>
              </a:ext>
            </a:extLst>
          </p:cNvPr>
          <p:cNvSpPr txBox="1"/>
          <p:nvPr/>
        </p:nvSpPr>
        <p:spPr>
          <a:xfrm>
            <a:off x="3979599" y="3122948"/>
            <a:ext cx="2730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マスクをつけられない利用者がいる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場合は、フェイスシールドを追加</a:t>
            </a:r>
          </a:p>
        </p:txBody>
      </p:sp>
    </p:spTree>
    <p:extLst>
      <p:ext uri="{BB962C8B-B14F-4D97-AF65-F5344CB8AC3E}">
        <p14:creationId xmlns:p14="http://schemas.microsoft.com/office/powerpoint/2010/main" val="885522448"/>
      </p:ext>
    </p:extLst>
  </p:cSld>
  <p:clrMapOvr>
    <a:masterClrMapping/>
  </p:clrMapOvr>
</p:sld>
</file>

<file path=ppt/theme/theme1.xml><?xml version="1.0" encoding="utf-8"?>
<a:theme xmlns:a="http://schemas.openxmlformats.org/drawingml/2006/main" name="16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FFFFFF"/>
      </a:accent3>
      <a:accent4>
        <a:srgbClr val="000000"/>
      </a:accent4>
      <a:accent5>
        <a:srgbClr val="B0BCDE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157255609</TotalTime>
  <Pages>0</Pages>
  <Words>668</Words>
  <Characters>0</Characters>
  <Application>Microsoft Office PowerPoint</Application>
  <DocSecurity>0</DocSecurity>
  <PresentationFormat>画面に合わせる (4:3)</PresentationFormat>
  <Lines>0</Lines>
  <Paragraphs>130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游ゴシック</vt:lpstr>
      <vt:lpstr>Arial</vt:lpstr>
      <vt:lpstr>Calibri</vt:lpstr>
      <vt:lpstr>Calibri Light</vt:lpstr>
      <vt:lpstr>16_Office テーマ</vt:lpstr>
      <vt:lpstr>4_Office テーマ</vt:lpstr>
      <vt:lpstr>1_Office テーマ</vt:lpstr>
      <vt:lpstr>PowerPoint プレゼンテーション</vt:lpstr>
      <vt:lpstr>PowerPoint プレゼンテーション</vt:lpstr>
      <vt:lpstr>　（　　　　　　　　　　　　　） 感染状況　　月　　日　　:　　現在</vt:lpstr>
      <vt:lpstr>PowerPoint プレゼンテーション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Taji Akihiro</dc:creator>
  <cp:keywords/>
  <dc:description/>
  <cp:lastModifiedBy>Taji Akihiro</cp:lastModifiedBy>
  <cp:revision>492</cp:revision>
  <cp:lastPrinted>2022-01-27T10:52:08Z</cp:lastPrinted>
  <dcterms:created xsi:type="dcterms:W3CDTF">2020-10-01T05:00:00Z</dcterms:created>
  <dcterms:modified xsi:type="dcterms:W3CDTF">2022-05-23T01:01:00Z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1041-8.1.0.3000</vt:lpwstr>
  </property>
</Properties>
</file>