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144000" cy="6858000" type="screen4x3"/>
  <p:notesSz cx="9934575" cy="1436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2" cy="720679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720679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E8F337F9-A26C-4577-A382-9AF68CA736FD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36725" y="1795463"/>
            <a:ext cx="6461125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6912531"/>
            <a:ext cx="7947659" cy="5655707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3024"/>
            <a:ext cx="4304982" cy="72067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13643024"/>
            <a:ext cx="4304982" cy="72067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E621C2DC-3047-40FA-9CDE-D9E6AC313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9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ご使用方法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このページを</a:t>
            </a:r>
            <a:r>
              <a:rPr kumimoji="1" lang="en-US" altLang="ja-JP" dirty="0"/>
              <a:t>A3</a:t>
            </a:r>
            <a:r>
              <a:rPr kumimoji="1" lang="ja-JP" altLang="en-US" dirty="0"/>
              <a:t>サイズなど大判印刷し、</a:t>
            </a:r>
            <a:r>
              <a:rPr kumimoji="1" lang="en-US" altLang="ja-JP" dirty="0"/>
              <a:t>PPE</a:t>
            </a:r>
            <a:r>
              <a:rPr kumimoji="1" lang="ja-JP" altLang="en-US" dirty="0"/>
              <a:t>着脱する場所の壁等に掲示してください。　職員へ学習資料としてプリント配布しても結構です。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87412">
              <a:defRPr/>
            </a:pPr>
            <a:fld id="{41363EE7-5F74-4B10-95CD-6290913EB1FB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87412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9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1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4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0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7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7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0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BC7A-151B-42DA-9CA6-454F6C4ECB0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D514-4A53-4DC1-B5A5-7D94DE42A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3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5" Type="http://schemas.openxmlformats.org/officeDocument/2006/relationships/image" Target="../media/image17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C6FF3724-6693-4BEB-9854-7E6003D2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0" y="172040"/>
            <a:ext cx="2476659" cy="39969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b="1" dirty="0"/>
              <a:t>ＰＰＥ着脱ルール</a:t>
            </a:r>
            <a:endParaRPr kumimoji="1" lang="ja-JP" altLang="en-US" sz="1400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E45A61E-FB6D-460D-A4B0-22990378C4E4}"/>
              </a:ext>
            </a:extLst>
          </p:cNvPr>
          <p:cNvGrpSpPr/>
          <p:nvPr/>
        </p:nvGrpSpPr>
        <p:grpSpPr>
          <a:xfrm>
            <a:off x="79493" y="1464647"/>
            <a:ext cx="931087" cy="1069774"/>
            <a:chOff x="277171" y="1527638"/>
            <a:chExt cx="931087" cy="1069774"/>
          </a:xfrm>
        </p:grpSpPr>
        <p:pic>
          <p:nvPicPr>
            <p:cNvPr id="7" name="図形 26">
              <a:extLst>
                <a:ext uri="{FF2B5EF4-FFF2-40B4-BE49-F238E27FC236}">
                  <a16:creationId xmlns:a16="http://schemas.microsoft.com/office/drawing/2014/main" id="{7EC6EB08-9E66-4405-B146-72A52CBD7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B6E8FB2-5BE4-45D2-B150-7543AFE2FA00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49C272B7-0101-41B4-B977-138A167EE8E6}"/>
              </a:ext>
            </a:extLst>
          </p:cNvPr>
          <p:cNvSpPr/>
          <p:nvPr/>
        </p:nvSpPr>
        <p:spPr>
          <a:xfrm>
            <a:off x="1045931" y="1743709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形 13">
            <a:extLst>
              <a:ext uri="{FF2B5EF4-FFF2-40B4-BE49-F238E27FC236}">
                <a16:creationId xmlns:a16="http://schemas.microsoft.com/office/drawing/2014/main" id="{C4BE6B37-838C-4A90-BACF-5ED0A3259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07" y="1056994"/>
            <a:ext cx="710184" cy="1544981"/>
          </a:xfrm>
          <a:prstGeom prst="rect">
            <a:avLst/>
          </a:prstGeom>
        </p:spPr>
      </p:pic>
      <p:pic>
        <p:nvPicPr>
          <p:cNvPr id="12" name="図形 25">
            <a:extLst>
              <a:ext uri="{FF2B5EF4-FFF2-40B4-BE49-F238E27FC236}">
                <a16:creationId xmlns:a16="http://schemas.microsoft.com/office/drawing/2014/main" id="{97D830E5-0515-4C67-A892-238E648E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77" y="1277944"/>
            <a:ext cx="649224" cy="728472"/>
          </a:xfrm>
          <a:prstGeom prst="rect">
            <a:avLst/>
          </a:prstGeom>
        </p:spPr>
      </p:pic>
      <p:pic>
        <p:nvPicPr>
          <p:cNvPr id="14" name="図形 6">
            <a:extLst>
              <a:ext uri="{FF2B5EF4-FFF2-40B4-BE49-F238E27FC236}">
                <a16:creationId xmlns:a16="http://schemas.microsoft.com/office/drawing/2014/main" id="{BF854718-F690-449D-B94F-9A88DC89C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10" t="45636"/>
          <a:stretch/>
        </p:blipFill>
        <p:spPr>
          <a:xfrm>
            <a:off x="5180887" y="1259410"/>
            <a:ext cx="710185" cy="765540"/>
          </a:xfrm>
          <a:prstGeom prst="rect">
            <a:avLst/>
          </a:prstGeom>
        </p:spPr>
      </p:pic>
      <p:pic>
        <p:nvPicPr>
          <p:cNvPr id="15" name="図形 12">
            <a:extLst>
              <a:ext uri="{FF2B5EF4-FFF2-40B4-BE49-F238E27FC236}">
                <a16:creationId xmlns:a16="http://schemas.microsoft.com/office/drawing/2014/main" id="{DB25290B-06B1-422F-8C1B-5BF922CC2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958" y="1042718"/>
            <a:ext cx="725424" cy="1408974"/>
          </a:xfrm>
          <a:prstGeom prst="rect">
            <a:avLst/>
          </a:prstGeom>
        </p:spPr>
      </p:pic>
      <p:pic>
        <p:nvPicPr>
          <p:cNvPr id="16" name="図形 8">
            <a:extLst>
              <a:ext uri="{FF2B5EF4-FFF2-40B4-BE49-F238E27FC236}">
                <a16:creationId xmlns:a16="http://schemas.microsoft.com/office/drawing/2014/main" id="{7ADE196E-7F6F-4E26-8E64-600B6F86E7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5"/>
          <a:stretch/>
        </p:blipFill>
        <p:spPr>
          <a:xfrm>
            <a:off x="7878034" y="1467186"/>
            <a:ext cx="950104" cy="862584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F414D589-505D-4DD9-A686-93989F11D0D9}"/>
              </a:ext>
            </a:extLst>
          </p:cNvPr>
          <p:cNvSpPr/>
          <p:nvPr/>
        </p:nvSpPr>
        <p:spPr>
          <a:xfrm>
            <a:off x="3511216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0D1F034-CCF8-46BC-A7D3-D7AFB1FFD6AB}"/>
              </a:ext>
            </a:extLst>
          </p:cNvPr>
          <p:cNvSpPr/>
          <p:nvPr/>
        </p:nvSpPr>
        <p:spPr>
          <a:xfrm>
            <a:off x="4701144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F7C8911-44E6-469C-B22D-119D2A70DDEF}"/>
              </a:ext>
            </a:extLst>
          </p:cNvPr>
          <p:cNvSpPr/>
          <p:nvPr/>
        </p:nvSpPr>
        <p:spPr>
          <a:xfrm>
            <a:off x="5974721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4E6BB70-62AC-4344-9085-3E155235EE3E}"/>
              </a:ext>
            </a:extLst>
          </p:cNvPr>
          <p:cNvSpPr/>
          <p:nvPr/>
        </p:nvSpPr>
        <p:spPr>
          <a:xfrm>
            <a:off x="7389038" y="1735754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148275-A08D-4D8E-8C4C-4050A2E2FAED}"/>
              </a:ext>
            </a:extLst>
          </p:cNvPr>
          <p:cNvSpPr/>
          <p:nvPr/>
        </p:nvSpPr>
        <p:spPr>
          <a:xfrm>
            <a:off x="152400" y="2891242"/>
            <a:ext cx="8760542" cy="399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脱衣順序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			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感染防護具は脱ぐ時が最も危険です！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142C12-F141-4C33-9847-BF16AE5EAEC4}"/>
              </a:ext>
            </a:extLst>
          </p:cNvPr>
          <p:cNvSpPr txBox="1"/>
          <p:nvPr/>
        </p:nvSpPr>
        <p:spPr>
          <a:xfrm>
            <a:off x="2278134" y="259807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ガウン・エプロン装着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E320E2-D483-48EC-9E6A-4617330C6A71}"/>
              </a:ext>
            </a:extLst>
          </p:cNvPr>
          <p:cNvSpPr txBox="1"/>
          <p:nvPr/>
        </p:nvSpPr>
        <p:spPr>
          <a:xfrm>
            <a:off x="3789993" y="207958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ｻｰｼﾞｶﾙ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N95)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EC19BF-3D12-47F9-82E4-93C2B85BE517}"/>
              </a:ext>
            </a:extLst>
          </p:cNvPr>
          <p:cNvSpPr txBox="1"/>
          <p:nvPr/>
        </p:nvSpPr>
        <p:spPr>
          <a:xfrm>
            <a:off x="4798898" y="2114652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ゴーグル・フェイス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シールド装着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EB03A22-3931-4A62-A9BE-F93D2A190083}"/>
              </a:ext>
            </a:extLst>
          </p:cNvPr>
          <p:cNvSpPr txBox="1"/>
          <p:nvPr/>
        </p:nvSpPr>
        <p:spPr>
          <a:xfrm>
            <a:off x="6246912" y="24844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キャップ装着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D4EE35-DD98-4C4A-BA89-5718F0CD0196}"/>
              </a:ext>
            </a:extLst>
          </p:cNvPr>
          <p:cNvSpPr txBox="1"/>
          <p:nvPr/>
        </p:nvSpPr>
        <p:spPr>
          <a:xfrm>
            <a:off x="7934307" y="233366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二重目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4036E-B29B-4E96-8561-7DDAD4777346}"/>
              </a:ext>
            </a:extLst>
          </p:cNvPr>
          <p:cNvSpPr txBox="1"/>
          <p:nvPr/>
        </p:nvSpPr>
        <p:spPr>
          <a:xfrm>
            <a:off x="276516" y="43406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08027E1-6E49-45B8-83A3-73B7AEFD20CB}"/>
              </a:ext>
            </a:extLst>
          </p:cNvPr>
          <p:cNvSpPr/>
          <p:nvPr/>
        </p:nvSpPr>
        <p:spPr>
          <a:xfrm>
            <a:off x="1042398" y="38674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1" name="図形 9">
            <a:extLst>
              <a:ext uri="{FF2B5EF4-FFF2-40B4-BE49-F238E27FC236}">
                <a16:creationId xmlns:a16="http://schemas.microsoft.com/office/drawing/2014/main" id="{6B26ABFC-0287-46F8-8C7F-A96207DD5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58" y="3550887"/>
            <a:ext cx="857969" cy="84083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E007F87-93AD-4CF8-9083-01D90E537A57}"/>
              </a:ext>
            </a:extLst>
          </p:cNvPr>
          <p:cNvSpPr txBox="1"/>
          <p:nvPr/>
        </p:nvSpPr>
        <p:spPr>
          <a:xfrm>
            <a:off x="2851644" y="434408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0B7A0E7-B661-4644-A8E3-953C0B35613D}"/>
              </a:ext>
            </a:extLst>
          </p:cNvPr>
          <p:cNvSpPr txBox="1"/>
          <p:nvPr/>
        </p:nvSpPr>
        <p:spPr>
          <a:xfrm>
            <a:off x="5375184" y="43433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A9AAB9C-6D86-4B89-9F87-FD26162B618C}"/>
              </a:ext>
            </a:extLst>
          </p:cNvPr>
          <p:cNvGrpSpPr/>
          <p:nvPr/>
        </p:nvGrpSpPr>
        <p:grpSpPr>
          <a:xfrm>
            <a:off x="7973640" y="3520122"/>
            <a:ext cx="932057" cy="1102225"/>
            <a:chOff x="277171" y="1527638"/>
            <a:chExt cx="932057" cy="1102225"/>
          </a:xfrm>
        </p:grpSpPr>
        <p:pic>
          <p:nvPicPr>
            <p:cNvPr id="50" name="図形 26">
              <a:extLst>
                <a:ext uri="{FF2B5EF4-FFF2-40B4-BE49-F238E27FC236}">
                  <a16:creationId xmlns:a16="http://schemas.microsoft.com/office/drawing/2014/main" id="{206B10CF-B8EC-401E-AFB8-CABAE152D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ABE27950-C469-421C-860A-95EFCC3B4DB7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53" name="図形 7">
            <a:extLst>
              <a:ext uri="{FF2B5EF4-FFF2-40B4-BE49-F238E27FC236}">
                <a16:creationId xmlns:a16="http://schemas.microsoft.com/office/drawing/2014/main" id="{84DFF1EF-E5F6-4598-98ED-09928CA588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5172" b="7729"/>
          <a:stretch/>
        </p:blipFill>
        <p:spPr>
          <a:xfrm>
            <a:off x="6631236" y="3572665"/>
            <a:ext cx="831370" cy="889522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241F6E7-668F-47BE-8E93-D63EC5CB22A1}"/>
              </a:ext>
            </a:extLst>
          </p:cNvPr>
          <p:cNvGrpSpPr/>
          <p:nvPr/>
        </p:nvGrpSpPr>
        <p:grpSpPr>
          <a:xfrm>
            <a:off x="2731521" y="5094873"/>
            <a:ext cx="723825" cy="1086126"/>
            <a:chOff x="6629502" y="5220342"/>
            <a:chExt cx="857969" cy="1258824"/>
          </a:xfrm>
        </p:grpSpPr>
        <p:pic>
          <p:nvPicPr>
            <p:cNvPr id="59" name="図形 11">
              <a:extLst>
                <a:ext uri="{FF2B5EF4-FFF2-40B4-BE49-F238E27FC236}">
                  <a16:creationId xmlns:a16="http://schemas.microsoft.com/office/drawing/2014/main" id="{1CC3A796-D741-456B-86B7-AFACC00D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0069"/>
            <a:stretch/>
          </p:blipFill>
          <p:spPr>
            <a:xfrm>
              <a:off x="6629502" y="5220342"/>
              <a:ext cx="857969" cy="1258824"/>
            </a:xfrm>
            <a:prstGeom prst="rect">
              <a:avLst/>
            </a:prstGeom>
          </p:spPr>
        </p:pic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4D2846A-3910-4315-8787-321586426513}"/>
                </a:ext>
              </a:extLst>
            </p:cNvPr>
            <p:cNvSpPr/>
            <p:nvPr/>
          </p:nvSpPr>
          <p:spPr>
            <a:xfrm>
              <a:off x="6639206" y="5879805"/>
              <a:ext cx="196600" cy="293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7" name="矢印: 右 66">
            <a:extLst>
              <a:ext uri="{FF2B5EF4-FFF2-40B4-BE49-F238E27FC236}">
                <a16:creationId xmlns:a16="http://schemas.microsoft.com/office/drawing/2014/main" id="{380D009A-A404-4D3F-B767-4397071C6B50}"/>
              </a:ext>
            </a:extLst>
          </p:cNvPr>
          <p:cNvSpPr/>
          <p:nvPr/>
        </p:nvSpPr>
        <p:spPr>
          <a:xfrm>
            <a:off x="2529367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910442D3-82A3-4124-8F9A-EDC37342F85B}"/>
              </a:ext>
            </a:extLst>
          </p:cNvPr>
          <p:cNvSpPr/>
          <p:nvPr/>
        </p:nvSpPr>
        <p:spPr>
          <a:xfrm>
            <a:off x="3760966" y="38635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AD54C91-2C3A-4FB2-8791-FF5F3C9F4BEA}"/>
              </a:ext>
            </a:extLst>
          </p:cNvPr>
          <p:cNvSpPr/>
          <p:nvPr/>
        </p:nvSpPr>
        <p:spPr>
          <a:xfrm>
            <a:off x="5102683" y="3863507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7CFD9076-DEC1-466D-8E0B-58EF73235FDF}"/>
              </a:ext>
            </a:extLst>
          </p:cNvPr>
          <p:cNvSpPr/>
          <p:nvPr/>
        </p:nvSpPr>
        <p:spPr>
          <a:xfrm>
            <a:off x="6237330" y="388109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6242ABC9-8853-45CC-BD6C-C955228550EB}"/>
              </a:ext>
            </a:extLst>
          </p:cNvPr>
          <p:cNvSpPr/>
          <p:nvPr/>
        </p:nvSpPr>
        <p:spPr>
          <a:xfrm>
            <a:off x="7675696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7FDFA25A-E0B4-4A3D-A218-58AECDA1237A}"/>
              </a:ext>
            </a:extLst>
          </p:cNvPr>
          <p:cNvSpPr/>
          <p:nvPr/>
        </p:nvSpPr>
        <p:spPr>
          <a:xfrm>
            <a:off x="170124" y="54655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6AA6F0-7070-4417-8DB6-354BFC894E3A}"/>
              </a:ext>
            </a:extLst>
          </p:cNvPr>
          <p:cNvSpPr txBox="1"/>
          <p:nvPr/>
        </p:nvSpPr>
        <p:spPr>
          <a:xfrm>
            <a:off x="3994515" y="4798647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ガウン脱衣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9183EA-B6FA-42A3-8D3B-C9F4F104CC08}"/>
              </a:ext>
            </a:extLst>
          </p:cNvPr>
          <p:cNvSpPr txBox="1"/>
          <p:nvPr/>
        </p:nvSpPr>
        <p:spPr>
          <a:xfrm>
            <a:off x="1362598" y="436138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外側手袋を外す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A31C8CD-3FD4-4D69-8C36-B035E046414F}"/>
              </a:ext>
            </a:extLst>
          </p:cNvPr>
          <p:cNvSpPr txBox="1"/>
          <p:nvPr/>
        </p:nvSpPr>
        <p:spPr>
          <a:xfrm>
            <a:off x="6449955" y="4433261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内側手袋を外す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C24A096-416B-4632-9DCD-8B4830685416}"/>
              </a:ext>
            </a:extLst>
          </p:cNvPr>
          <p:cNvGrpSpPr/>
          <p:nvPr/>
        </p:nvGrpSpPr>
        <p:grpSpPr>
          <a:xfrm>
            <a:off x="1549666" y="5304538"/>
            <a:ext cx="931087" cy="1077444"/>
            <a:chOff x="277171" y="1527638"/>
            <a:chExt cx="931087" cy="1077444"/>
          </a:xfrm>
        </p:grpSpPr>
        <p:pic>
          <p:nvPicPr>
            <p:cNvPr id="77" name="図形 26">
              <a:extLst>
                <a:ext uri="{FF2B5EF4-FFF2-40B4-BE49-F238E27FC236}">
                  <a16:creationId xmlns:a16="http://schemas.microsoft.com/office/drawing/2014/main" id="{1ABC321C-E4C8-44F0-96CF-E61E58E7F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E7E0BC5-6FAB-4766-B160-0FC004E68ACF}"/>
                </a:ext>
              </a:extLst>
            </p:cNvPr>
            <p:cNvSpPr txBox="1"/>
            <p:nvPr/>
          </p:nvSpPr>
          <p:spPr>
            <a:xfrm>
              <a:off x="408039" y="232808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79" name="矢印: 右 78">
            <a:extLst>
              <a:ext uri="{FF2B5EF4-FFF2-40B4-BE49-F238E27FC236}">
                <a16:creationId xmlns:a16="http://schemas.microsoft.com/office/drawing/2014/main" id="{83DB9677-25BF-437B-BBB3-893BA79A3E04}"/>
              </a:ext>
            </a:extLst>
          </p:cNvPr>
          <p:cNvSpPr/>
          <p:nvPr/>
        </p:nvSpPr>
        <p:spPr>
          <a:xfrm>
            <a:off x="1298511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DC93056-93FC-441D-B178-54DF3EFD8DDF}"/>
              </a:ext>
            </a:extLst>
          </p:cNvPr>
          <p:cNvSpPr/>
          <p:nvPr/>
        </p:nvSpPr>
        <p:spPr>
          <a:xfrm>
            <a:off x="2494576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190E74-3BBA-42CF-8A01-15D48DA58E6D}"/>
              </a:ext>
            </a:extLst>
          </p:cNvPr>
          <p:cNvSpPr txBox="1"/>
          <p:nvPr/>
        </p:nvSpPr>
        <p:spPr>
          <a:xfrm>
            <a:off x="82901" y="6090770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キャップ→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手指用毒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→フェイスシールド・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ゴーグルを外す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41A79B5-3777-4273-A62C-27C9109958ED}"/>
              </a:ext>
            </a:extLst>
          </p:cNvPr>
          <p:cNvSpPr txBox="1"/>
          <p:nvPr/>
        </p:nvSpPr>
        <p:spPr>
          <a:xfrm>
            <a:off x="2622959" y="614075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マスクを外す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E65F1AF-EFB7-4070-A1B3-104A8057C9B0}"/>
              </a:ext>
            </a:extLst>
          </p:cNvPr>
          <p:cNvGrpSpPr/>
          <p:nvPr/>
        </p:nvGrpSpPr>
        <p:grpSpPr>
          <a:xfrm>
            <a:off x="3776843" y="5291839"/>
            <a:ext cx="933314" cy="1090143"/>
            <a:chOff x="277171" y="1527638"/>
            <a:chExt cx="933314" cy="1090143"/>
          </a:xfrm>
        </p:grpSpPr>
        <p:pic>
          <p:nvPicPr>
            <p:cNvPr id="84" name="図形 26">
              <a:extLst>
                <a:ext uri="{FF2B5EF4-FFF2-40B4-BE49-F238E27FC236}">
                  <a16:creationId xmlns:a16="http://schemas.microsoft.com/office/drawing/2014/main" id="{A6903170-699C-4170-B211-8884559C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4A2A516-24E7-4FB7-A6F3-100B0520B329}"/>
                </a:ext>
              </a:extLst>
            </p:cNvPr>
            <p:cNvSpPr txBox="1"/>
            <p:nvPr/>
          </p:nvSpPr>
          <p:spPr>
            <a:xfrm>
              <a:off x="410266" y="234078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CA13AA8-ECDE-42B9-B78D-58DEB180F454}"/>
              </a:ext>
            </a:extLst>
          </p:cNvPr>
          <p:cNvSpPr/>
          <p:nvPr/>
        </p:nvSpPr>
        <p:spPr>
          <a:xfrm>
            <a:off x="3476944" y="5481964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4F3C321-2D70-4963-81EE-9BE3280A0828}"/>
              </a:ext>
            </a:extLst>
          </p:cNvPr>
          <p:cNvSpPr/>
          <p:nvPr/>
        </p:nvSpPr>
        <p:spPr>
          <a:xfrm>
            <a:off x="4734065" y="5502731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0" name="図 89" descr="図形&#10;&#10;中程度の精度で自動的に生成された説明">
            <a:extLst>
              <a:ext uri="{FF2B5EF4-FFF2-40B4-BE49-F238E27FC236}">
                <a16:creationId xmlns:a16="http://schemas.microsoft.com/office/drawing/2014/main" id="{A0DCA49C-B30E-4D9A-A6D2-0672713B65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64" y="1718045"/>
            <a:ext cx="440649" cy="236907"/>
          </a:xfrm>
          <a:prstGeom prst="rect">
            <a:avLst/>
          </a:prstGeom>
        </p:spPr>
      </p:pic>
      <p:pic>
        <p:nvPicPr>
          <p:cNvPr id="92" name="図 91" descr="図形&#10;&#10;中程度の精度で自動的に生成された説明">
            <a:extLst>
              <a:ext uri="{FF2B5EF4-FFF2-40B4-BE49-F238E27FC236}">
                <a16:creationId xmlns:a16="http://schemas.microsoft.com/office/drawing/2014/main" id="{6B64A846-808E-4EE7-9775-81AD2293E2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27" y="1731062"/>
            <a:ext cx="440649" cy="236907"/>
          </a:xfrm>
          <a:prstGeom prst="rect">
            <a:avLst/>
          </a:prstGeom>
        </p:spPr>
      </p:pic>
      <p:pic>
        <p:nvPicPr>
          <p:cNvPr id="93" name="図形 25">
            <a:extLst>
              <a:ext uri="{FF2B5EF4-FFF2-40B4-BE49-F238E27FC236}">
                <a16:creationId xmlns:a16="http://schemas.microsoft.com/office/drawing/2014/main" id="{4EBA653F-8725-406E-A9E7-1E5BC431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628" y="5310708"/>
            <a:ext cx="649224" cy="72847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D45B8EB-79F3-4C33-860D-D769D376E299}"/>
              </a:ext>
            </a:extLst>
          </p:cNvPr>
          <p:cNvSpPr txBox="1"/>
          <p:nvPr/>
        </p:nvSpPr>
        <p:spPr>
          <a:xfrm>
            <a:off x="4891619" y="6054507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サージカル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70570972-ADF1-46AA-B581-FD02546330B9}"/>
              </a:ext>
            </a:extLst>
          </p:cNvPr>
          <p:cNvSpPr/>
          <p:nvPr/>
        </p:nvSpPr>
        <p:spPr>
          <a:xfrm>
            <a:off x="5842493" y="5502731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0496965-A537-44B2-93F9-94CFCAAB943E}"/>
              </a:ext>
            </a:extLst>
          </p:cNvPr>
          <p:cNvGrpSpPr/>
          <p:nvPr/>
        </p:nvGrpSpPr>
        <p:grpSpPr>
          <a:xfrm>
            <a:off x="7926643" y="4717640"/>
            <a:ext cx="778247" cy="1046240"/>
            <a:chOff x="7886428" y="4849362"/>
            <a:chExt cx="722376" cy="1508760"/>
          </a:xfrm>
        </p:grpSpPr>
        <p:pic>
          <p:nvPicPr>
            <p:cNvPr id="97" name="図形 21">
              <a:extLst>
                <a:ext uri="{FF2B5EF4-FFF2-40B4-BE49-F238E27FC236}">
                  <a16:creationId xmlns:a16="http://schemas.microsoft.com/office/drawing/2014/main" id="{4D231A1B-DE9C-456C-AC6D-B7C102E9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86428" y="4849362"/>
              <a:ext cx="484632" cy="539496"/>
            </a:xfrm>
            <a:prstGeom prst="rect">
              <a:avLst/>
            </a:prstGeom>
          </p:spPr>
        </p:pic>
        <p:pic>
          <p:nvPicPr>
            <p:cNvPr id="98" name="図形 28">
              <a:extLst>
                <a:ext uri="{FF2B5EF4-FFF2-40B4-BE49-F238E27FC236}">
                  <a16:creationId xmlns:a16="http://schemas.microsoft.com/office/drawing/2014/main" id="{B77DF90A-9A93-4639-9D94-7B663C4D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47388" y="5175498"/>
              <a:ext cx="661416" cy="1182624"/>
            </a:xfrm>
            <a:prstGeom prst="rect">
              <a:avLst/>
            </a:prstGeom>
          </p:spPr>
        </p:pic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7E8D9130-5795-45AF-A0D7-E0B3688AF3F6}"/>
              </a:ext>
            </a:extLst>
          </p:cNvPr>
          <p:cNvSpPr/>
          <p:nvPr/>
        </p:nvSpPr>
        <p:spPr>
          <a:xfrm>
            <a:off x="7704931" y="4704743"/>
            <a:ext cx="1311793" cy="20232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59DD22D-D3FD-4D1C-9902-DA5DC47ABFB4}"/>
              </a:ext>
            </a:extLst>
          </p:cNvPr>
          <p:cNvSpPr txBox="1"/>
          <p:nvPr/>
        </p:nvSpPr>
        <p:spPr>
          <a:xfrm>
            <a:off x="5966485" y="603125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目に見える汚れ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は手洗いして、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新しい手袋装着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D597CDE-73E3-4110-9796-15D7670DD0BB}"/>
              </a:ext>
            </a:extLst>
          </p:cNvPr>
          <p:cNvSpPr txBox="1"/>
          <p:nvPr/>
        </p:nvSpPr>
        <p:spPr>
          <a:xfrm>
            <a:off x="7652941" y="5725258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指定された廃棄物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容器へ廃棄してく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ださい。廃棄の際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の汚染面接触に注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意してください。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B37419-0A57-4532-937C-5705C16DD20C}"/>
              </a:ext>
            </a:extLst>
          </p:cNvPr>
          <p:cNvSpPr/>
          <p:nvPr/>
        </p:nvSpPr>
        <p:spPr>
          <a:xfrm>
            <a:off x="152400" y="614517"/>
            <a:ext cx="8760542" cy="3996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装着順序</a:t>
            </a:r>
          </a:p>
        </p:txBody>
      </p:sp>
      <p:sp>
        <p:nvSpPr>
          <p:cNvPr id="88" name="吹き出し: 円形 87">
            <a:extLst>
              <a:ext uri="{FF2B5EF4-FFF2-40B4-BE49-F238E27FC236}">
                <a16:creationId xmlns:a16="http://schemas.microsoft.com/office/drawing/2014/main" id="{CA424A74-4110-4F42-9249-15DA6F36AC15}"/>
              </a:ext>
            </a:extLst>
          </p:cNvPr>
          <p:cNvSpPr/>
          <p:nvPr/>
        </p:nvSpPr>
        <p:spPr>
          <a:xfrm>
            <a:off x="2719668" y="212986"/>
            <a:ext cx="1316446" cy="720723"/>
          </a:xfrm>
          <a:prstGeom prst="wedgeEllipseCallout">
            <a:avLst>
              <a:gd name="adj1" fmla="val -55256"/>
              <a:gd name="adj2" fmla="val -37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見ながら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丸ゴシック体E" panose="020F0909000000000000" pitchFamily="49" charset="-128"/>
              <a:ea typeface="AR丸ゴシック体E" panose="020F0909000000000000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覚える！</a:t>
            </a:r>
          </a:p>
        </p:txBody>
      </p:sp>
      <p:pic>
        <p:nvPicPr>
          <p:cNvPr id="89" name="図 88" descr="黒い背景と白い文字&#10;&#10;低い精度で自動的に生成された説明">
            <a:extLst>
              <a:ext uri="{FF2B5EF4-FFF2-40B4-BE49-F238E27FC236}">
                <a16:creationId xmlns:a16="http://schemas.microsoft.com/office/drawing/2014/main" id="{A89FF0B4-8E6F-428C-93DF-806FC95851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31">
            <a:off x="1032666" y="760076"/>
            <a:ext cx="1455681" cy="644139"/>
          </a:xfrm>
          <a:prstGeom prst="rect">
            <a:avLst/>
          </a:prstGeom>
        </p:spPr>
      </p:pic>
      <p:pic>
        <p:nvPicPr>
          <p:cNvPr id="91" name="図 90" descr="バッグ, 帽子 が含まれている画像&#10;&#10;自動的に生成された説明">
            <a:extLst>
              <a:ext uri="{FF2B5EF4-FFF2-40B4-BE49-F238E27FC236}">
                <a16:creationId xmlns:a16="http://schemas.microsoft.com/office/drawing/2014/main" id="{9C83B652-7438-4D14-8498-BABE163590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698">
            <a:off x="6633948" y="4950763"/>
            <a:ext cx="1441918" cy="706246"/>
          </a:xfrm>
          <a:prstGeom prst="rect">
            <a:avLst/>
          </a:prstGeom>
        </p:spPr>
      </p:pic>
      <p:pic>
        <p:nvPicPr>
          <p:cNvPr id="101" name="図形 22">
            <a:extLst>
              <a:ext uri="{FF2B5EF4-FFF2-40B4-BE49-F238E27FC236}">
                <a16:creationId xmlns:a16="http://schemas.microsoft.com/office/drawing/2014/main" id="{F8C06EE6-B525-44DB-AF28-CB75A37E50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2795" y="4969790"/>
            <a:ext cx="688848" cy="384048"/>
          </a:xfrm>
          <a:prstGeom prst="rect">
            <a:avLst/>
          </a:prstGeom>
        </p:spPr>
      </p:pic>
      <p:pic>
        <p:nvPicPr>
          <p:cNvPr id="95" name="図形 27">
            <a:extLst>
              <a:ext uri="{FF2B5EF4-FFF2-40B4-BE49-F238E27FC236}">
                <a16:creationId xmlns:a16="http://schemas.microsoft.com/office/drawing/2014/main" id="{CF201376-9A3C-45A7-83BE-8E5F668614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28175" y="5300599"/>
            <a:ext cx="443561" cy="73858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9A85FC-773F-44F0-9CFA-DC3FE66E27D8}"/>
              </a:ext>
            </a:extLst>
          </p:cNvPr>
          <p:cNvGrpSpPr/>
          <p:nvPr/>
        </p:nvGrpSpPr>
        <p:grpSpPr>
          <a:xfrm>
            <a:off x="4093309" y="3322051"/>
            <a:ext cx="890017" cy="1507794"/>
            <a:chOff x="4232373" y="3307843"/>
            <a:chExt cx="890017" cy="1507794"/>
          </a:xfrm>
        </p:grpSpPr>
        <p:pic>
          <p:nvPicPr>
            <p:cNvPr id="37" name="図形 14">
              <a:extLst>
                <a:ext uri="{FF2B5EF4-FFF2-40B4-BE49-F238E27FC236}">
                  <a16:creationId xmlns:a16="http://schemas.microsoft.com/office/drawing/2014/main" id="{51AEBFF2-27F9-4A42-971F-BFBF75C2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32373" y="3307843"/>
              <a:ext cx="890017" cy="1507794"/>
            </a:xfrm>
            <a:prstGeom prst="rect">
              <a:avLst/>
            </a:prstGeom>
          </p:spPr>
        </p:pic>
        <p:pic>
          <p:nvPicPr>
            <p:cNvPr id="105" name="図形 12">
              <a:extLst>
                <a:ext uri="{FF2B5EF4-FFF2-40B4-BE49-F238E27FC236}">
                  <a16:creationId xmlns:a16="http://schemas.microsoft.com/office/drawing/2014/main" id="{9DF4EF50-FE2F-4C15-8F36-857B3B53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69317"/>
            <a:stretch/>
          </p:blipFill>
          <p:spPr>
            <a:xfrm>
              <a:off x="4334514" y="3307843"/>
              <a:ext cx="725424" cy="456177"/>
            </a:xfrm>
            <a:prstGeom prst="rect">
              <a:avLst/>
            </a:prstGeom>
          </p:spPr>
        </p:pic>
      </p:grpSp>
      <p:pic>
        <p:nvPicPr>
          <p:cNvPr id="106" name="図形 3">
            <a:extLst>
              <a:ext uri="{FF2B5EF4-FFF2-40B4-BE49-F238E27FC236}">
                <a16:creationId xmlns:a16="http://schemas.microsoft.com/office/drawing/2014/main" id="{45AE1C73-4D91-4B65-AE08-1B681832C49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8812" t="62045" r="75840" b="22118"/>
          <a:stretch/>
        </p:blipFill>
        <p:spPr>
          <a:xfrm>
            <a:off x="539154" y="4676850"/>
            <a:ext cx="629233" cy="676988"/>
          </a:xfrm>
          <a:prstGeom prst="rect">
            <a:avLst/>
          </a:prstGeom>
        </p:spPr>
      </p:pic>
      <p:pic>
        <p:nvPicPr>
          <p:cNvPr id="33" name="図形 10">
            <a:extLst>
              <a:ext uri="{FF2B5EF4-FFF2-40B4-BE49-F238E27FC236}">
                <a16:creationId xmlns:a16="http://schemas.microsoft.com/office/drawing/2014/main" id="{5E4E2EED-CC31-437A-9D54-1919FFCE292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4800" b="6686"/>
          <a:stretch/>
        </p:blipFill>
        <p:spPr>
          <a:xfrm>
            <a:off x="513687" y="5300599"/>
            <a:ext cx="777032" cy="804384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BB26B5B-B032-4440-ADDA-C7C0ED537711}"/>
              </a:ext>
            </a:extLst>
          </p:cNvPr>
          <p:cNvCxnSpPr/>
          <p:nvPr/>
        </p:nvCxnSpPr>
        <p:spPr>
          <a:xfrm flipV="1">
            <a:off x="830271" y="5156503"/>
            <a:ext cx="0" cy="2706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55F8CBC-A004-4771-98AD-3F915DC7BB0C}"/>
              </a:ext>
            </a:extLst>
          </p:cNvPr>
          <p:cNvGrpSpPr>
            <a:grpSpLocks/>
          </p:cNvGrpSpPr>
          <p:nvPr/>
        </p:nvGrpSpPr>
        <p:grpSpPr bwMode="auto">
          <a:xfrm>
            <a:off x="272037" y="3516463"/>
            <a:ext cx="576887" cy="736458"/>
            <a:chOff x="5" y="2"/>
            <a:chExt cx="763" cy="1389"/>
          </a:xfrm>
        </p:grpSpPr>
        <p:sp>
          <p:nvSpPr>
            <p:cNvPr id="107" name="Freeform 3">
              <a:extLst>
                <a:ext uri="{FF2B5EF4-FFF2-40B4-BE49-F238E27FC236}">
                  <a16:creationId xmlns:a16="http://schemas.microsoft.com/office/drawing/2014/main" id="{75C7A627-7CDF-46F7-8AF5-5CA6E6B27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2E07140D-236C-4516-8EB2-35D5C9DD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719852E2-DB4C-4F15-B4E2-B74FC7BC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677DCB1C-9BE1-47F2-93B3-4431548B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B9E0BBA7-7CD9-4545-8929-8F88C732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6AF8FAAD-C4AB-47EA-B509-09474EDB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AEDDA079-9B57-4F2C-8B26-421BD11E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5F698D9F-163F-4533-B834-05D053651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622A67CA-2CCC-4650-B421-2A3C0641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883BC3C7-44E2-4D15-AB45-A75D2548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64E25E93-785E-4BA1-ABAC-5E379E09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18" name="Line 14">
              <a:extLst>
                <a:ext uri="{FF2B5EF4-FFF2-40B4-BE49-F238E27FC236}">
                  <a16:creationId xmlns:a16="http://schemas.microsoft.com/office/drawing/2014/main" id="{FCF4B201-6966-4567-A621-7BB9253145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89A6913C-4665-4E94-B978-FE429E67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B29AF8C3-C195-454E-8CBB-D11890AC2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0882112-09DD-403A-B900-C40C3E56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49AF2EE-4FFF-45CD-944C-2E095CAD4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51CC1A42-D49A-4CF4-9971-1B8615EB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BAF39FCA-01F0-40C4-8505-B057E235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AA0022AB-2C8D-46CD-9394-AD397E1D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BCECE6A3-9B6D-4D02-A5EB-BF0DE803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C07C0F1F-D352-4B21-9BEB-12547330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0EAFB535-A814-4B8F-B7DE-B14E2DE4F7DD}"/>
              </a:ext>
            </a:extLst>
          </p:cNvPr>
          <p:cNvGrpSpPr>
            <a:grpSpLocks/>
          </p:cNvGrpSpPr>
          <p:nvPr/>
        </p:nvGrpSpPr>
        <p:grpSpPr bwMode="auto">
          <a:xfrm>
            <a:off x="2890403" y="3544564"/>
            <a:ext cx="576887" cy="736458"/>
            <a:chOff x="5" y="2"/>
            <a:chExt cx="763" cy="1389"/>
          </a:xfrm>
        </p:grpSpPr>
        <p:sp>
          <p:nvSpPr>
            <p:cNvPr id="129" name="Freeform 3">
              <a:extLst>
                <a:ext uri="{FF2B5EF4-FFF2-40B4-BE49-F238E27FC236}">
                  <a16:creationId xmlns:a16="http://schemas.microsoft.com/office/drawing/2014/main" id="{2450963D-2A80-430E-AEC0-8C180D97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0" name="Freeform 4">
              <a:extLst>
                <a:ext uri="{FF2B5EF4-FFF2-40B4-BE49-F238E27FC236}">
                  <a16:creationId xmlns:a16="http://schemas.microsoft.com/office/drawing/2014/main" id="{040F84E6-D7C6-4747-BB4E-587505CF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E06A731E-B0C5-4116-9DE8-9EDFDCEF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ACD0F10A-5CCA-4101-9757-BF36EA4C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2084F7ED-8D48-4D77-BAC1-17B84FAC0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BA5BFA4B-84A7-4C3C-818E-48909521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973D53B9-AAB3-4750-95E8-4547A2D4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2D73A3FD-182F-4641-AA01-47C41316A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0E68320B-BACC-4A68-AFA5-E4FB39B1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7F9071EE-9C06-4645-B8FF-72169A76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3E535A3A-68DA-4DEB-8414-87B869A4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40" name="Line 14">
              <a:extLst>
                <a:ext uri="{FF2B5EF4-FFF2-40B4-BE49-F238E27FC236}">
                  <a16:creationId xmlns:a16="http://schemas.microsoft.com/office/drawing/2014/main" id="{B7FE6C3D-02F5-474D-A7D6-0C59E4B515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197C4027-E25B-40B1-9E44-3AACF15C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7BB33F63-1F92-47D0-BA10-B8ABE762E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4FAFBA86-4C25-4B28-8EE9-414F6C1A9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309DFD16-8B9C-46B2-A530-3C2350B56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F6F875AB-A7FF-4987-86CF-712038F3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3E37904B-61F9-4857-9BFD-618F78323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8D4B0D23-833C-41C5-93D0-E75057807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E591A8EB-F96F-455B-A62D-7F0FEBDCF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9D1EE2B5-DCDF-4E57-A7AC-934C3521D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E01A8E3B-3862-4FDE-9636-615271165ACD}"/>
              </a:ext>
            </a:extLst>
          </p:cNvPr>
          <p:cNvGrpSpPr>
            <a:grpSpLocks/>
          </p:cNvGrpSpPr>
          <p:nvPr/>
        </p:nvGrpSpPr>
        <p:grpSpPr bwMode="auto">
          <a:xfrm>
            <a:off x="5387904" y="3544564"/>
            <a:ext cx="576887" cy="736458"/>
            <a:chOff x="5" y="2"/>
            <a:chExt cx="763" cy="1389"/>
          </a:xfrm>
        </p:grpSpPr>
        <p:sp>
          <p:nvSpPr>
            <p:cNvPr id="151" name="Freeform 3">
              <a:extLst>
                <a:ext uri="{FF2B5EF4-FFF2-40B4-BE49-F238E27FC236}">
                  <a16:creationId xmlns:a16="http://schemas.microsoft.com/office/drawing/2014/main" id="{293E7F04-36AE-46D7-AC79-52C1AF5E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" name="Freeform 4">
              <a:extLst>
                <a:ext uri="{FF2B5EF4-FFF2-40B4-BE49-F238E27FC236}">
                  <a16:creationId xmlns:a16="http://schemas.microsoft.com/office/drawing/2014/main" id="{8F5C9E6C-DD45-49AF-AD2E-B21E3353C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057127EC-3589-4880-847D-8FEC095D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5ABC4785-3F60-4E7C-AD25-C0B7A34E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B7403E03-9F9C-408B-9152-CC37AFF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6C4D8239-4BE9-452C-A89D-7DD04ACFB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601419F1-886D-4AC9-ACEA-9882EEC58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693A7A7F-F90F-497C-8915-F98AC78AD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3C80B4D3-9FEE-40A3-8E58-168A6E63C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BA01E4C7-602C-4D47-8AB5-087DC27AE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A14311DD-FA32-4935-9F5E-9493CC68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62" name="Line 14">
              <a:extLst>
                <a:ext uri="{FF2B5EF4-FFF2-40B4-BE49-F238E27FC236}">
                  <a16:creationId xmlns:a16="http://schemas.microsoft.com/office/drawing/2014/main" id="{3E6FFF5F-1A09-4E82-BAD0-0AAF1611D1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670914CC-E3BB-4C28-8E47-051BC3420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6137ED00-0344-41E3-AE42-D076AB0EB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D23DB62C-F838-4059-9A6F-C32B9AF6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D37340E7-9F9B-4FD4-A13F-DC12F0A2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DB785F92-10FA-4F93-AEF7-3FB599F8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28BF38FB-6199-4C01-B8CE-E19E689B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04F9B22D-BB6E-4D6E-ADE7-56AACFACB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CBBDA921-7E2B-4FB8-BDCF-97218869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F9D4C72F-C97D-42A7-A0EA-1D50644E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3" name="字幕 2">
            <a:extLst>
              <a:ext uri="{FF2B5EF4-FFF2-40B4-BE49-F238E27FC236}">
                <a16:creationId xmlns:a16="http://schemas.microsoft.com/office/drawing/2014/main" id="{F86B5719-F061-4656-97DF-E7F1CA6831DF}"/>
              </a:ext>
            </a:extLst>
          </p:cNvPr>
          <p:cNvSpPr txBox="1">
            <a:spLocks/>
          </p:cNvSpPr>
          <p:nvPr/>
        </p:nvSpPr>
        <p:spPr>
          <a:xfrm>
            <a:off x="4092465" y="690117"/>
            <a:ext cx="4924259" cy="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最も汚染しやすい手袋を最後に着用し、最初に脱ぎます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86F0E581-0C98-4431-965B-1ED5458C5707}"/>
              </a:ext>
            </a:extLst>
          </p:cNvPr>
          <p:cNvSpPr txBox="1"/>
          <p:nvPr/>
        </p:nvSpPr>
        <p:spPr>
          <a:xfrm>
            <a:off x="6651010" y="20287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陽性者収容エリア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DAB9E4-37D0-4251-92F9-D4FEF05C91C7}"/>
              </a:ext>
            </a:extLst>
          </p:cNvPr>
          <p:cNvSpPr txBox="1"/>
          <p:nvPr/>
        </p:nvSpPr>
        <p:spPr>
          <a:xfrm>
            <a:off x="1460669" y="6604084"/>
            <a:ext cx="4658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ガウンを背中に手を回さずに千切れるならば、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※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２同時に脱衣可能</a:t>
            </a:r>
          </a:p>
        </p:txBody>
      </p:sp>
      <p:pic>
        <p:nvPicPr>
          <p:cNvPr id="175" name="図形 27">
            <a:extLst>
              <a:ext uri="{FF2B5EF4-FFF2-40B4-BE49-F238E27FC236}">
                <a16:creationId xmlns:a16="http://schemas.microsoft.com/office/drawing/2014/main" id="{BC9F9DC6-CB88-4F74-9981-15F133E115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>
            <a:off x="1556155" y="1461128"/>
            <a:ext cx="514979" cy="857500"/>
          </a:xfrm>
          <a:prstGeom prst="rect">
            <a:avLst/>
          </a:prstGeom>
        </p:spPr>
      </p:pic>
      <p:sp>
        <p:nvSpPr>
          <p:cNvPr id="176" name="矢印: 右 175">
            <a:extLst>
              <a:ext uri="{FF2B5EF4-FFF2-40B4-BE49-F238E27FC236}">
                <a16:creationId xmlns:a16="http://schemas.microsoft.com/office/drawing/2014/main" id="{45CC7427-FFFF-4B3D-8F92-8C5E1B41EBBC}"/>
              </a:ext>
            </a:extLst>
          </p:cNvPr>
          <p:cNvSpPr/>
          <p:nvPr/>
        </p:nvSpPr>
        <p:spPr>
          <a:xfrm>
            <a:off x="2137797" y="1727682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396A6B6B-8509-4DEE-9927-164ACBA00B16}"/>
              </a:ext>
            </a:extLst>
          </p:cNvPr>
          <p:cNvSpPr txBox="1"/>
          <p:nvPr/>
        </p:nvSpPr>
        <p:spPr>
          <a:xfrm>
            <a:off x="1327990" y="23596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一重目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5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C6FF3724-6693-4BEB-9854-7E6003D2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50" y="180604"/>
            <a:ext cx="2511450" cy="39969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ja-JP" altLang="en-US" b="1" dirty="0"/>
              <a:t>ＰＰＥ着脱ルール</a:t>
            </a:r>
            <a:endParaRPr kumimoji="1" lang="ja-JP" altLang="en-US" sz="1400" b="1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E45A61E-FB6D-460D-A4B0-22990378C4E4}"/>
              </a:ext>
            </a:extLst>
          </p:cNvPr>
          <p:cNvGrpSpPr/>
          <p:nvPr/>
        </p:nvGrpSpPr>
        <p:grpSpPr>
          <a:xfrm>
            <a:off x="1523528" y="1467186"/>
            <a:ext cx="931087" cy="1069774"/>
            <a:chOff x="277171" y="1527638"/>
            <a:chExt cx="931087" cy="1069774"/>
          </a:xfrm>
        </p:grpSpPr>
        <p:pic>
          <p:nvPicPr>
            <p:cNvPr id="7" name="図形 26">
              <a:extLst>
                <a:ext uri="{FF2B5EF4-FFF2-40B4-BE49-F238E27FC236}">
                  <a16:creationId xmlns:a16="http://schemas.microsoft.com/office/drawing/2014/main" id="{7EC6EB08-9E66-4405-B146-72A52CBD7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B6E8FB2-5BE4-45D2-B150-7543AFE2FA00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49C272B7-0101-41B4-B977-138A167EE8E6}"/>
              </a:ext>
            </a:extLst>
          </p:cNvPr>
          <p:cNvSpPr/>
          <p:nvPr/>
        </p:nvSpPr>
        <p:spPr>
          <a:xfrm>
            <a:off x="2454614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形 13">
            <a:extLst>
              <a:ext uri="{FF2B5EF4-FFF2-40B4-BE49-F238E27FC236}">
                <a16:creationId xmlns:a16="http://schemas.microsoft.com/office/drawing/2014/main" id="{C4BE6B37-838C-4A90-BACF-5ED0A325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01" y="1056994"/>
            <a:ext cx="710184" cy="1544981"/>
          </a:xfrm>
          <a:prstGeom prst="rect">
            <a:avLst/>
          </a:prstGeom>
        </p:spPr>
      </p:pic>
      <p:pic>
        <p:nvPicPr>
          <p:cNvPr id="12" name="図形 25">
            <a:extLst>
              <a:ext uri="{FF2B5EF4-FFF2-40B4-BE49-F238E27FC236}">
                <a16:creationId xmlns:a16="http://schemas.microsoft.com/office/drawing/2014/main" id="{97D830E5-0515-4C67-A892-238E648E7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71" y="1277944"/>
            <a:ext cx="649224" cy="728472"/>
          </a:xfrm>
          <a:prstGeom prst="rect">
            <a:avLst/>
          </a:prstGeom>
        </p:spPr>
      </p:pic>
      <p:pic>
        <p:nvPicPr>
          <p:cNvPr id="14" name="図形 6">
            <a:extLst>
              <a:ext uri="{FF2B5EF4-FFF2-40B4-BE49-F238E27FC236}">
                <a16:creationId xmlns:a16="http://schemas.microsoft.com/office/drawing/2014/main" id="{BF854718-F690-449D-B94F-9A88DC89C3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10" t="45636"/>
          <a:stretch/>
        </p:blipFill>
        <p:spPr>
          <a:xfrm>
            <a:off x="5544681" y="1259410"/>
            <a:ext cx="710185" cy="765540"/>
          </a:xfrm>
          <a:prstGeom prst="rect">
            <a:avLst/>
          </a:prstGeom>
        </p:spPr>
      </p:pic>
      <p:pic>
        <p:nvPicPr>
          <p:cNvPr id="16" name="図形 8">
            <a:extLst>
              <a:ext uri="{FF2B5EF4-FFF2-40B4-BE49-F238E27FC236}">
                <a16:creationId xmlns:a16="http://schemas.microsoft.com/office/drawing/2014/main" id="{7ADE196E-7F6F-4E26-8E64-600B6F86E7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5"/>
          <a:stretch/>
        </p:blipFill>
        <p:spPr>
          <a:xfrm>
            <a:off x="6911745" y="1439180"/>
            <a:ext cx="950104" cy="862584"/>
          </a:xfrm>
          <a:prstGeom prst="rect">
            <a:avLst/>
          </a:prstGeom>
        </p:spPr>
      </p:pic>
      <p:sp>
        <p:nvSpPr>
          <p:cNvPr id="17" name="矢印: 右 16">
            <a:extLst>
              <a:ext uri="{FF2B5EF4-FFF2-40B4-BE49-F238E27FC236}">
                <a16:creationId xmlns:a16="http://schemas.microsoft.com/office/drawing/2014/main" id="{F414D589-505D-4DD9-A686-93989F11D0D9}"/>
              </a:ext>
            </a:extLst>
          </p:cNvPr>
          <p:cNvSpPr/>
          <p:nvPr/>
        </p:nvSpPr>
        <p:spPr>
          <a:xfrm>
            <a:off x="3875010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0D1F034-CCF8-46BC-A7D3-D7AFB1FFD6AB}"/>
              </a:ext>
            </a:extLst>
          </p:cNvPr>
          <p:cNvSpPr/>
          <p:nvPr/>
        </p:nvSpPr>
        <p:spPr>
          <a:xfrm>
            <a:off x="5064938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F7C8911-44E6-469C-B22D-119D2A70DDEF}"/>
              </a:ext>
            </a:extLst>
          </p:cNvPr>
          <p:cNvSpPr/>
          <p:nvPr/>
        </p:nvSpPr>
        <p:spPr>
          <a:xfrm>
            <a:off x="6338515" y="1740670"/>
            <a:ext cx="443561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148275-A08D-4D8E-8C4C-4050A2E2FAED}"/>
              </a:ext>
            </a:extLst>
          </p:cNvPr>
          <p:cNvSpPr/>
          <p:nvPr/>
        </p:nvSpPr>
        <p:spPr>
          <a:xfrm>
            <a:off x="152400" y="2891242"/>
            <a:ext cx="8760542" cy="399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脱衣順序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			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感染防護具は脱ぐ時が最も危険です！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142C12-F141-4C33-9847-BF16AE5EAEC4}"/>
              </a:ext>
            </a:extLst>
          </p:cNvPr>
          <p:cNvSpPr txBox="1"/>
          <p:nvPr/>
        </p:nvSpPr>
        <p:spPr>
          <a:xfrm>
            <a:off x="2844547" y="25543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エプロン装着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E320E2-D483-48EC-9E6A-4617330C6A71}"/>
              </a:ext>
            </a:extLst>
          </p:cNvPr>
          <p:cNvSpPr txBox="1"/>
          <p:nvPr/>
        </p:nvSpPr>
        <p:spPr>
          <a:xfrm>
            <a:off x="4153787" y="207958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ｻｰｼﾞｶﾙ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N95)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EC19BF-3D12-47F9-82E4-93C2B85BE517}"/>
              </a:ext>
            </a:extLst>
          </p:cNvPr>
          <p:cNvSpPr txBox="1"/>
          <p:nvPr/>
        </p:nvSpPr>
        <p:spPr>
          <a:xfrm>
            <a:off x="5231088" y="2075295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フェイスシールド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・ゴーグル装着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D4EE35-DD98-4C4A-BA89-5718F0CD0196}"/>
              </a:ext>
            </a:extLst>
          </p:cNvPr>
          <p:cNvSpPr txBox="1"/>
          <p:nvPr/>
        </p:nvSpPr>
        <p:spPr>
          <a:xfrm>
            <a:off x="6899068" y="223693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手袋装着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84036E-B29B-4E96-8561-7DDAD4777346}"/>
              </a:ext>
            </a:extLst>
          </p:cNvPr>
          <p:cNvSpPr txBox="1"/>
          <p:nvPr/>
        </p:nvSpPr>
        <p:spPr>
          <a:xfrm>
            <a:off x="276516" y="43406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手指消毒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008027E1-6E49-45B8-83A3-73B7AEFD20CB}"/>
              </a:ext>
            </a:extLst>
          </p:cNvPr>
          <p:cNvSpPr/>
          <p:nvPr/>
        </p:nvSpPr>
        <p:spPr>
          <a:xfrm>
            <a:off x="1042398" y="386745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A9AAB9C-6D86-4B89-9F87-FD26162B618C}"/>
              </a:ext>
            </a:extLst>
          </p:cNvPr>
          <p:cNvGrpSpPr/>
          <p:nvPr/>
        </p:nvGrpSpPr>
        <p:grpSpPr>
          <a:xfrm>
            <a:off x="5384752" y="3482884"/>
            <a:ext cx="932057" cy="1102225"/>
            <a:chOff x="277171" y="1527638"/>
            <a:chExt cx="932057" cy="1102225"/>
          </a:xfrm>
        </p:grpSpPr>
        <p:pic>
          <p:nvPicPr>
            <p:cNvPr id="50" name="図形 26">
              <a:extLst>
                <a:ext uri="{FF2B5EF4-FFF2-40B4-BE49-F238E27FC236}">
                  <a16:creationId xmlns:a16="http://schemas.microsoft.com/office/drawing/2014/main" id="{206B10CF-B8EC-401E-AFB8-CABAE152D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ABE27950-C469-421C-860A-95EFCC3B4DB7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53" name="図形 7">
            <a:extLst>
              <a:ext uri="{FF2B5EF4-FFF2-40B4-BE49-F238E27FC236}">
                <a16:creationId xmlns:a16="http://schemas.microsoft.com/office/drawing/2014/main" id="{84DFF1EF-E5F6-4598-98ED-09928CA588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5172" b="7729"/>
          <a:stretch/>
        </p:blipFill>
        <p:spPr>
          <a:xfrm>
            <a:off x="1468593" y="3465000"/>
            <a:ext cx="831370" cy="889522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241F6E7-668F-47BE-8E93-D63EC5CB22A1}"/>
              </a:ext>
            </a:extLst>
          </p:cNvPr>
          <p:cNvGrpSpPr/>
          <p:nvPr/>
        </p:nvGrpSpPr>
        <p:grpSpPr>
          <a:xfrm>
            <a:off x="2154646" y="5163502"/>
            <a:ext cx="723825" cy="1086126"/>
            <a:chOff x="6629502" y="5220342"/>
            <a:chExt cx="857969" cy="1258824"/>
          </a:xfrm>
        </p:grpSpPr>
        <p:pic>
          <p:nvPicPr>
            <p:cNvPr id="59" name="図形 11">
              <a:extLst>
                <a:ext uri="{FF2B5EF4-FFF2-40B4-BE49-F238E27FC236}">
                  <a16:creationId xmlns:a16="http://schemas.microsoft.com/office/drawing/2014/main" id="{1CC3A796-D741-456B-86B7-AFACC00D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0069"/>
            <a:stretch/>
          </p:blipFill>
          <p:spPr>
            <a:xfrm>
              <a:off x="6629502" y="5220342"/>
              <a:ext cx="857969" cy="1258824"/>
            </a:xfrm>
            <a:prstGeom prst="rect">
              <a:avLst/>
            </a:prstGeom>
          </p:spPr>
        </p:pic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4D2846A-3910-4315-8787-321586426513}"/>
                </a:ext>
              </a:extLst>
            </p:cNvPr>
            <p:cNvSpPr/>
            <p:nvPr/>
          </p:nvSpPr>
          <p:spPr>
            <a:xfrm>
              <a:off x="6639206" y="5879805"/>
              <a:ext cx="196600" cy="293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7" name="矢印: 右 66">
            <a:extLst>
              <a:ext uri="{FF2B5EF4-FFF2-40B4-BE49-F238E27FC236}">
                <a16:creationId xmlns:a16="http://schemas.microsoft.com/office/drawing/2014/main" id="{380D009A-A404-4D3F-B767-4397071C6B50}"/>
              </a:ext>
            </a:extLst>
          </p:cNvPr>
          <p:cNvSpPr/>
          <p:nvPr/>
        </p:nvSpPr>
        <p:spPr>
          <a:xfrm>
            <a:off x="2529367" y="38450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910442D3-82A3-4124-8F9A-EDC37342F85B}"/>
              </a:ext>
            </a:extLst>
          </p:cNvPr>
          <p:cNvSpPr/>
          <p:nvPr/>
        </p:nvSpPr>
        <p:spPr>
          <a:xfrm>
            <a:off x="3760966" y="3863546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AD54C91-2C3A-4FB2-8791-FF5F3C9F4BEA}"/>
              </a:ext>
            </a:extLst>
          </p:cNvPr>
          <p:cNvSpPr/>
          <p:nvPr/>
        </p:nvSpPr>
        <p:spPr>
          <a:xfrm>
            <a:off x="5102683" y="3863507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7CFD9076-DEC1-466D-8E0B-58EF73235FDF}"/>
              </a:ext>
            </a:extLst>
          </p:cNvPr>
          <p:cNvSpPr/>
          <p:nvPr/>
        </p:nvSpPr>
        <p:spPr>
          <a:xfrm>
            <a:off x="6355991" y="383277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6242ABC9-8853-45CC-BD6C-C955228550EB}"/>
              </a:ext>
            </a:extLst>
          </p:cNvPr>
          <p:cNvSpPr/>
          <p:nvPr/>
        </p:nvSpPr>
        <p:spPr>
          <a:xfrm>
            <a:off x="7952630" y="383277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6AA6F0-7070-4417-8DB6-354BFC894E3A}"/>
              </a:ext>
            </a:extLst>
          </p:cNvPr>
          <p:cNvSpPr txBox="1"/>
          <p:nvPr/>
        </p:nvSpPr>
        <p:spPr>
          <a:xfrm>
            <a:off x="4104362" y="483578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ガウン脱衣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9183EA-B6FA-42A3-8D3B-C9F4F104CC08}"/>
              </a:ext>
            </a:extLst>
          </p:cNvPr>
          <p:cNvSpPr txBox="1"/>
          <p:nvPr/>
        </p:nvSpPr>
        <p:spPr>
          <a:xfrm>
            <a:off x="1468593" y="436771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手袋を外す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6C24A096-416B-4632-9DCD-8B4830685416}"/>
              </a:ext>
            </a:extLst>
          </p:cNvPr>
          <p:cNvGrpSpPr/>
          <p:nvPr/>
        </p:nvGrpSpPr>
        <p:grpSpPr>
          <a:xfrm>
            <a:off x="972791" y="5373167"/>
            <a:ext cx="931087" cy="1069774"/>
            <a:chOff x="277171" y="1527638"/>
            <a:chExt cx="931087" cy="1069774"/>
          </a:xfrm>
        </p:grpSpPr>
        <p:pic>
          <p:nvPicPr>
            <p:cNvPr id="77" name="図形 26">
              <a:extLst>
                <a:ext uri="{FF2B5EF4-FFF2-40B4-BE49-F238E27FC236}">
                  <a16:creationId xmlns:a16="http://schemas.microsoft.com/office/drawing/2014/main" id="{1ABC321C-E4C8-44F0-96CF-E61E58E7F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E7E0BC5-6FAB-4766-B160-0FC004E68ACF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79" name="矢印: 右 78">
            <a:extLst>
              <a:ext uri="{FF2B5EF4-FFF2-40B4-BE49-F238E27FC236}">
                <a16:creationId xmlns:a16="http://schemas.microsoft.com/office/drawing/2014/main" id="{83DB9677-25BF-437B-BBB3-893BA79A3E04}"/>
              </a:ext>
            </a:extLst>
          </p:cNvPr>
          <p:cNvSpPr/>
          <p:nvPr/>
        </p:nvSpPr>
        <p:spPr>
          <a:xfrm>
            <a:off x="721636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DC93056-93FC-441D-B178-54DF3EFD8DDF}"/>
              </a:ext>
            </a:extLst>
          </p:cNvPr>
          <p:cNvSpPr/>
          <p:nvPr/>
        </p:nvSpPr>
        <p:spPr>
          <a:xfrm>
            <a:off x="1917701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190E74-3BBA-42CF-8A01-15D48DA58E6D}"/>
              </a:ext>
            </a:extLst>
          </p:cNvPr>
          <p:cNvSpPr txBox="1"/>
          <p:nvPr/>
        </p:nvSpPr>
        <p:spPr>
          <a:xfrm>
            <a:off x="6639065" y="42110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フェイスシールド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・ゴーグルを外す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41A79B5-3777-4273-A62C-27C9109958ED}"/>
              </a:ext>
            </a:extLst>
          </p:cNvPr>
          <p:cNvSpPr txBox="1"/>
          <p:nvPr/>
        </p:nvSpPr>
        <p:spPr>
          <a:xfrm>
            <a:off x="2002627" y="61753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マスクを外す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1E65F1AF-EFB7-4070-A1B3-104A8057C9B0}"/>
              </a:ext>
            </a:extLst>
          </p:cNvPr>
          <p:cNvGrpSpPr/>
          <p:nvPr/>
        </p:nvGrpSpPr>
        <p:grpSpPr>
          <a:xfrm>
            <a:off x="3199968" y="5360468"/>
            <a:ext cx="931087" cy="1069774"/>
            <a:chOff x="277171" y="1527638"/>
            <a:chExt cx="931087" cy="1069774"/>
          </a:xfrm>
        </p:grpSpPr>
        <p:pic>
          <p:nvPicPr>
            <p:cNvPr id="84" name="図形 26">
              <a:extLst>
                <a:ext uri="{FF2B5EF4-FFF2-40B4-BE49-F238E27FC236}">
                  <a16:creationId xmlns:a16="http://schemas.microsoft.com/office/drawing/2014/main" id="{A6903170-699C-4170-B211-8884559C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4A2A516-24E7-4FB7-A6F3-100B0520B329}"/>
                </a:ext>
              </a:extLst>
            </p:cNvPr>
            <p:cNvSpPr txBox="1"/>
            <p:nvPr/>
          </p:nvSpPr>
          <p:spPr>
            <a:xfrm>
              <a:off x="408039" y="232041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CA13AA8-ECDE-42B9-B78D-58DEB180F454}"/>
              </a:ext>
            </a:extLst>
          </p:cNvPr>
          <p:cNvSpPr/>
          <p:nvPr/>
        </p:nvSpPr>
        <p:spPr>
          <a:xfrm>
            <a:off x="2900069" y="5550593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4F3C321-2D70-4963-81EE-9BE3280A0828}"/>
              </a:ext>
            </a:extLst>
          </p:cNvPr>
          <p:cNvSpPr/>
          <p:nvPr/>
        </p:nvSpPr>
        <p:spPr>
          <a:xfrm>
            <a:off x="4157190" y="557136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3" name="図形 25">
            <a:extLst>
              <a:ext uri="{FF2B5EF4-FFF2-40B4-BE49-F238E27FC236}">
                <a16:creationId xmlns:a16="http://schemas.microsoft.com/office/drawing/2014/main" id="{4EBA653F-8725-406E-A9E7-1E5BC431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53" y="5379337"/>
            <a:ext cx="649224" cy="72847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D45B8EB-79F3-4C33-860D-D769D376E299}"/>
              </a:ext>
            </a:extLst>
          </p:cNvPr>
          <p:cNvSpPr txBox="1"/>
          <p:nvPr/>
        </p:nvSpPr>
        <p:spPr>
          <a:xfrm>
            <a:off x="4314744" y="6123136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マスク装着</a:t>
            </a:r>
            <a:b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サージカル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70570972-ADF1-46AA-B581-FD02546330B9}"/>
              </a:ext>
            </a:extLst>
          </p:cNvPr>
          <p:cNvSpPr/>
          <p:nvPr/>
        </p:nvSpPr>
        <p:spPr>
          <a:xfrm>
            <a:off x="5265618" y="5571360"/>
            <a:ext cx="297944" cy="3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0496965-A537-44B2-93F9-94CFCAAB943E}"/>
              </a:ext>
            </a:extLst>
          </p:cNvPr>
          <p:cNvGrpSpPr/>
          <p:nvPr/>
        </p:nvGrpSpPr>
        <p:grpSpPr>
          <a:xfrm>
            <a:off x="7926643" y="4717640"/>
            <a:ext cx="778247" cy="1046240"/>
            <a:chOff x="7886428" y="4849362"/>
            <a:chExt cx="722376" cy="1508760"/>
          </a:xfrm>
        </p:grpSpPr>
        <p:pic>
          <p:nvPicPr>
            <p:cNvPr id="97" name="図形 21">
              <a:extLst>
                <a:ext uri="{FF2B5EF4-FFF2-40B4-BE49-F238E27FC236}">
                  <a16:creationId xmlns:a16="http://schemas.microsoft.com/office/drawing/2014/main" id="{4D231A1B-DE9C-456C-AC6D-B7C102E9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86428" y="4849362"/>
              <a:ext cx="484632" cy="539496"/>
            </a:xfrm>
            <a:prstGeom prst="rect">
              <a:avLst/>
            </a:prstGeom>
          </p:spPr>
        </p:pic>
        <p:pic>
          <p:nvPicPr>
            <p:cNvPr id="98" name="図形 28">
              <a:extLst>
                <a:ext uri="{FF2B5EF4-FFF2-40B4-BE49-F238E27FC236}">
                  <a16:creationId xmlns:a16="http://schemas.microsoft.com/office/drawing/2014/main" id="{B77DF90A-9A93-4639-9D94-7B663C4DE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47388" y="5175498"/>
              <a:ext cx="661416" cy="1182624"/>
            </a:xfrm>
            <a:prstGeom prst="rect">
              <a:avLst/>
            </a:prstGeom>
          </p:spPr>
        </p:pic>
      </p:grp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7E8D9130-5795-45AF-A0D7-E0B3688AF3F6}"/>
              </a:ext>
            </a:extLst>
          </p:cNvPr>
          <p:cNvSpPr/>
          <p:nvPr/>
        </p:nvSpPr>
        <p:spPr>
          <a:xfrm>
            <a:off x="7704931" y="4704743"/>
            <a:ext cx="1311793" cy="20232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59DD22D-D3FD-4D1C-9902-DA5DC47ABFB4}"/>
              </a:ext>
            </a:extLst>
          </p:cNvPr>
          <p:cNvSpPr txBox="1"/>
          <p:nvPr/>
        </p:nvSpPr>
        <p:spPr>
          <a:xfrm>
            <a:off x="5540662" y="610101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目に見える汚れ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は手洗いして、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新しい手袋装着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D597CDE-73E3-4110-9796-15D7670DD0BB}"/>
              </a:ext>
            </a:extLst>
          </p:cNvPr>
          <p:cNvSpPr txBox="1"/>
          <p:nvPr/>
        </p:nvSpPr>
        <p:spPr>
          <a:xfrm>
            <a:off x="7652941" y="5725258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指定された廃棄物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容器へ廃棄してく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ださい。廃棄の際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の汚染面接触に注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意してください。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B37419-0A57-4532-937C-5705C16DD20C}"/>
              </a:ext>
            </a:extLst>
          </p:cNvPr>
          <p:cNvSpPr/>
          <p:nvPr/>
        </p:nvSpPr>
        <p:spPr>
          <a:xfrm>
            <a:off x="152400" y="614517"/>
            <a:ext cx="8760542" cy="39328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装着順序</a:t>
            </a:r>
          </a:p>
        </p:txBody>
      </p:sp>
      <p:sp>
        <p:nvSpPr>
          <p:cNvPr id="88" name="吹き出し: 円形 87">
            <a:extLst>
              <a:ext uri="{FF2B5EF4-FFF2-40B4-BE49-F238E27FC236}">
                <a16:creationId xmlns:a16="http://schemas.microsoft.com/office/drawing/2014/main" id="{CA424A74-4110-4F42-9249-15DA6F36AC15}"/>
              </a:ext>
            </a:extLst>
          </p:cNvPr>
          <p:cNvSpPr/>
          <p:nvPr/>
        </p:nvSpPr>
        <p:spPr>
          <a:xfrm>
            <a:off x="2728370" y="230609"/>
            <a:ext cx="1316446" cy="720723"/>
          </a:xfrm>
          <a:prstGeom prst="wedgeEllipseCallout">
            <a:avLst>
              <a:gd name="adj1" fmla="val -55256"/>
              <a:gd name="adj2" fmla="val -37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見ながら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丸ゴシック体E" panose="020F0909000000000000" pitchFamily="49" charset="-128"/>
              <a:ea typeface="AR丸ゴシック体E" panose="020F0909000000000000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丸ゴシック体E" panose="020F0909000000000000" pitchFamily="49" charset="-128"/>
                <a:ea typeface="AR丸ゴシック体E" panose="020F0909000000000000" pitchFamily="49" charset="-128"/>
                <a:cs typeface="+mn-cs"/>
              </a:rPr>
              <a:t>覚える！</a:t>
            </a:r>
          </a:p>
        </p:txBody>
      </p:sp>
      <p:pic>
        <p:nvPicPr>
          <p:cNvPr id="89" name="図 88" descr="黒い背景と白い文字&#10;&#10;低い精度で自動的に生成された説明">
            <a:extLst>
              <a:ext uri="{FF2B5EF4-FFF2-40B4-BE49-F238E27FC236}">
                <a16:creationId xmlns:a16="http://schemas.microsoft.com/office/drawing/2014/main" id="{A89FF0B4-8E6F-428C-93DF-806FC95851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931">
            <a:off x="372507" y="1159624"/>
            <a:ext cx="1455681" cy="644139"/>
          </a:xfrm>
          <a:prstGeom prst="rect">
            <a:avLst/>
          </a:prstGeom>
        </p:spPr>
      </p:pic>
      <p:pic>
        <p:nvPicPr>
          <p:cNvPr id="91" name="図 90" descr="バッグ, 帽子 が含まれている画像&#10;&#10;自動的に生成された説明">
            <a:extLst>
              <a:ext uri="{FF2B5EF4-FFF2-40B4-BE49-F238E27FC236}">
                <a16:creationId xmlns:a16="http://schemas.microsoft.com/office/drawing/2014/main" id="{9C83B652-7438-4D14-8498-BABE163590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2698">
            <a:off x="6235286" y="4865494"/>
            <a:ext cx="1441918" cy="706246"/>
          </a:xfrm>
          <a:prstGeom prst="rect">
            <a:avLst/>
          </a:prstGeom>
        </p:spPr>
      </p:pic>
      <p:pic>
        <p:nvPicPr>
          <p:cNvPr id="95" name="図形 27">
            <a:extLst>
              <a:ext uri="{FF2B5EF4-FFF2-40B4-BE49-F238E27FC236}">
                <a16:creationId xmlns:a16="http://schemas.microsoft.com/office/drawing/2014/main" id="{CF201376-9A3C-45A7-83BE-8E5F66861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2038" y="5384555"/>
            <a:ext cx="443561" cy="738581"/>
          </a:xfrm>
          <a:prstGeom prst="rect">
            <a:avLst/>
          </a:prstGeom>
        </p:spPr>
      </p:pic>
      <p:pic>
        <p:nvPicPr>
          <p:cNvPr id="37" name="図形 14">
            <a:extLst>
              <a:ext uri="{FF2B5EF4-FFF2-40B4-BE49-F238E27FC236}">
                <a16:creationId xmlns:a16="http://schemas.microsoft.com/office/drawing/2014/main" id="{51AEBFF2-27F9-4A42-971F-BFBF75C259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3309" y="3322051"/>
            <a:ext cx="890017" cy="1507794"/>
          </a:xfrm>
          <a:prstGeom prst="rect">
            <a:avLst/>
          </a:prstGeom>
        </p:spPr>
      </p:pic>
      <p:pic>
        <p:nvPicPr>
          <p:cNvPr id="33" name="図形 10">
            <a:extLst>
              <a:ext uri="{FF2B5EF4-FFF2-40B4-BE49-F238E27FC236}">
                <a16:creationId xmlns:a16="http://schemas.microsoft.com/office/drawing/2014/main" id="{5E4E2EED-CC31-437A-9D54-1919FFCE292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4800"/>
          <a:stretch/>
        </p:blipFill>
        <p:spPr>
          <a:xfrm>
            <a:off x="6909650" y="3366226"/>
            <a:ext cx="777032" cy="872886"/>
          </a:xfrm>
          <a:prstGeom prst="rect">
            <a:avLst/>
          </a:prstGeom>
        </p:spPr>
      </p:pic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55F8CBC-A004-4771-98AD-3F915DC7BB0C}"/>
              </a:ext>
            </a:extLst>
          </p:cNvPr>
          <p:cNvGrpSpPr>
            <a:grpSpLocks/>
          </p:cNvGrpSpPr>
          <p:nvPr/>
        </p:nvGrpSpPr>
        <p:grpSpPr bwMode="auto">
          <a:xfrm>
            <a:off x="272037" y="3516463"/>
            <a:ext cx="576887" cy="736458"/>
            <a:chOff x="5" y="2"/>
            <a:chExt cx="763" cy="1389"/>
          </a:xfrm>
        </p:grpSpPr>
        <p:sp>
          <p:nvSpPr>
            <p:cNvPr id="107" name="Freeform 3">
              <a:extLst>
                <a:ext uri="{FF2B5EF4-FFF2-40B4-BE49-F238E27FC236}">
                  <a16:creationId xmlns:a16="http://schemas.microsoft.com/office/drawing/2014/main" id="{75C7A627-7CDF-46F7-8AF5-5CA6E6B27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39"/>
              <a:ext cx="355" cy="64"/>
            </a:xfrm>
            <a:custGeom>
              <a:avLst/>
              <a:gdLst>
                <a:gd name="T0" fmla="*/ 0 w 21600"/>
                <a:gd name="T1" fmla="*/ 15236 h 21600"/>
                <a:gd name="T2" fmla="*/ 3204 w 21600"/>
                <a:gd name="T3" fmla="*/ 0 h 21600"/>
                <a:gd name="T4" fmla="*/ 21600 w 21600"/>
                <a:gd name="T5" fmla="*/ 0 h 21600"/>
                <a:gd name="T6" fmla="*/ 21600 w 21600"/>
                <a:gd name="T7" fmla="*/ 12921 h 21600"/>
                <a:gd name="T8" fmla="*/ 2997 w 21600"/>
                <a:gd name="T9" fmla="*/ 12921 h 21600"/>
                <a:gd name="T10" fmla="*/ 1826 w 21600"/>
                <a:gd name="T11" fmla="*/ 21600 h 21600"/>
                <a:gd name="T12" fmla="*/ 0 w 21600"/>
                <a:gd name="T13" fmla="*/ 1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15236"/>
                  </a:moveTo>
                  <a:cubicBezTo>
                    <a:pt x="1206" y="4821"/>
                    <a:pt x="1309" y="0"/>
                    <a:pt x="3204" y="0"/>
                  </a:cubicBezTo>
                  <a:cubicBezTo>
                    <a:pt x="3204" y="0"/>
                    <a:pt x="21600" y="0"/>
                    <a:pt x="21600" y="0"/>
                  </a:cubicBezTo>
                  <a:cubicBezTo>
                    <a:pt x="21600" y="0"/>
                    <a:pt x="21600" y="12921"/>
                    <a:pt x="21600" y="12921"/>
                  </a:cubicBezTo>
                  <a:cubicBezTo>
                    <a:pt x="21600" y="12921"/>
                    <a:pt x="2997" y="12921"/>
                    <a:pt x="2997" y="12921"/>
                  </a:cubicBezTo>
                  <a:cubicBezTo>
                    <a:pt x="2997" y="12921"/>
                    <a:pt x="1826" y="21600"/>
                    <a:pt x="1826" y="21600"/>
                  </a:cubicBezTo>
                  <a:cubicBezTo>
                    <a:pt x="1826" y="21600"/>
                    <a:pt x="0" y="15236"/>
                    <a:pt x="0" y="1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Freeform 4">
              <a:extLst>
                <a:ext uri="{FF2B5EF4-FFF2-40B4-BE49-F238E27FC236}">
                  <a16:creationId xmlns:a16="http://schemas.microsoft.com/office/drawing/2014/main" id="{2E07140D-236C-4516-8EB2-35D5C9DD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71"/>
              <a:ext cx="91" cy="110"/>
            </a:xfrm>
            <a:custGeom>
              <a:avLst/>
              <a:gdLst>
                <a:gd name="T0" fmla="*/ 11672 w 21600"/>
                <a:gd name="T1" fmla="*/ 0 h 21600"/>
                <a:gd name="T2" fmla="*/ 21600 w 21600"/>
                <a:gd name="T3" fmla="*/ 5148 h 21600"/>
                <a:gd name="T4" fmla="*/ 10062 w 21600"/>
                <a:gd name="T5" fmla="*/ 21376 h 21600"/>
                <a:gd name="T6" fmla="*/ 0 w 21600"/>
                <a:gd name="T7" fmla="*/ 16340 h 21600"/>
                <a:gd name="T8" fmla="*/ 11672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11672" y="0"/>
                  </a:moveTo>
                  <a:cubicBezTo>
                    <a:pt x="14489" y="0"/>
                    <a:pt x="20661" y="2686"/>
                    <a:pt x="21600" y="5148"/>
                  </a:cubicBezTo>
                  <a:cubicBezTo>
                    <a:pt x="19588" y="8618"/>
                    <a:pt x="14087" y="16452"/>
                    <a:pt x="10062" y="21376"/>
                  </a:cubicBezTo>
                  <a:cubicBezTo>
                    <a:pt x="6708" y="21600"/>
                    <a:pt x="1073" y="18802"/>
                    <a:pt x="0" y="16340"/>
                  </a:cubicBezTo>
                  <a:cubicBezTo>
                    <a:pt x="0" y="16340"/>
                    <a:pt x="11672" y="0"/>
                    <a:pt x="11672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719852E2-DB4C-4F15-B4E2-B74FC7BC9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" y="392"/>
              <a:ext cx="562" cy="999"/>
            </a:xfrm>
            <a:custGeom>
              <a:avLst/>
              <a:gdLst>
                <a:gd name="T0" fmla="*/ 0 w 21600"/>
                <a:gd name="T1" fmla="*/ 3077 h 21600"/>
                <a:gd name="T2" fmla="*/ 1306 w 21600"/>
                <a:gd name="T3" fmla="*/ 1324 h 21600"/>
                <a:gd name="T4" fmla="*/ 10800 w 21600"/>
                <a:gd name="T5" fmla="*/ 0 h 21600"/>
                <a:gd name="T6" fmla="*/ 20577 w 21600"/>
                <a:gd name="T7" fmla="*/ 1471 h 21600"/>
                <a:gd name="T8" fmla="*/ 21600 w 21600"/>
                <a:gd name="T9" fmla="*/ 3077 h 21600"/>
                <a:gd name="T10" fmla="*/ 21600 w 21600"/>
                <a:gd name="T11" fmla="*/ 19835 h 21600"/>
                <a:gd name="T12" fmla="*/ 19945 w 21600"/>
                <a:gd name="T13" fmla="*/ 21122 h 21600"/>
                <a:gd name="T14" fmla="*/ 10800 w 21600"/>
                <a:gd name="T15" fmla="*/ 21600 h 21600"/>
                <a:gd name="T16" fmla="*/ 1938 w 21600"/>
                <a:gd name="T17" fmla="*/ 21171 h 21600"/>
                <a:gd name="T18" fmla="*/ 0 w 21600"/>
                <a:gd name="T19" fmla="*/ 19835 h 21600"/>
                <a:gd name="T20" fmla="*/ 0 w 21600"/>
                <a:gd name="T21" fmla="*/ 3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077"/>
                  </a:moveTo>
                  <a:cubicBezTo>
                    <a:pt x="0" y="2366"/>
                    <a:pt x="370" y="1716"/>
                    <a:pt x="1306" y="1324"/>
                  </a:cubicBezTo>
                  <a:cubicBezTo>
                    <a:pt x="3506" y="368"/>
                    <a:pt x="7948" y="0"/>
                    <a:pt x="10800" y="0"/>
                  </a:cubicBezTo>
                  <a:cubicBezTo>
                    <a:pt x="13718" y="0"/>
                    <a:pt x="18247" y="343"/>
                    <a:pt x="20577" y="1471"/>
                  </a:cubicBezTo>
                  <a:cubicBezTo>
                    <a:pt x="21273" y="1802"/>
                    <a:pt x="21600" y="2415"/>
                    <a:pt x="21600" y="3077"/>
                  </a:cubicBezTo>
                  <a:cubicBezTo>
                    <a:pt x="21600" y="3077"/>
                    <a:pt x="21600" y="19835"/>
                    <a:pt x="21600" y="19835"/>
                  </a:cubicBezTo>
                  <a:cubicBezTo>
                    <a:pt x="21600" y="20423"/>
                    <a:pt x="21273" y="20938"/>
                    <a:pt x="19945" y="21122"/>
                  </a:cubicBezTo>
                  <a:cubicBezTo>
                    <a:pt x="17724" y="21453"/>
                    <a:pt x="13696" y="21600"/>
                    <a:pt x="10800" y="21600"/>
                  </a:cubicBezTo>
                  <a:cubicBezTo>
                    <a:pt x="8035" y="21600"/>
                    <a:pt x="4268" y="21551"/>
                    <a:pt x="1938" y="21171"/>
                  </a:cubicBezTo>
                  <a:cubicBezTo>
                    <a:pt x="784" y="20987"/>
                    <a:pt x="0" y="20399"/>
                    <a:pt x="0" y="19835"/>
                  </a:cubicBezTo>
                  <a:cubicBezTo>
                    <a:pt x="0" y="19835"/>
                    <a:pt x="0" y="3077"/>
                    <a:pt x="0" y="3077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677DCB1C-9BE1-47F2-93B3-4431548B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501"/>
              <a:ext cx="444" cy="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021" y="18400"/>
                    <a:pt x="17324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B9E0BBA7-7CD9-4545-8929-8F88C732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606"/>
              <a:ext cx="429" cy="602"/>
            </a:xfrm>
            <a:custGeom>
              <a:avLst/>
              <a:gdLst>
                <a:gd name="T0" fmla="*/ 0 w 21600"/>
                <a:gd name="T1" fmla="*/ 9925 h 21600"/>
                <a:gd name="T2" fmla="*/ 2229 w 21600"/>
                <a:gd name="T3" fmla="*/ 2197 h 21600"/>
                <a:gd name="T4" fmla="*/ 10743 w 21600"/>
                <a:gd name="T5" fmla="*/ 0 h 21600"/>
                <a:gd name="T6" fmla="*/ 18971 w 21600"/>
                <a:gd name="T7" fmla="*/ 2197 h 21600"/>
                <a:gd name="T8" fmla="*/ 21486 w 21600"/>
                <a:gd name="T9" fmla="*/ 9925 h 21600"/>
                <a:gd name="T10" fmla="*/ 21486 w 21600"/>
                <a:gd name="T11" fmla="*/ 21010 h 21600"/>
                <a:gd name="T12" fmla="*/ 10743 w 21600"/>
                <a:gd name="T13" fmla="*/ 21600 h 21600"/>
                <a:gd name="T14" fmla="*/ 0 w 21600"/>
                <a:gd name="T15" fmla="*/ 21010 h 21600"/>
                <a:gd name="T16" fmla="*/ 0 w 21600"/>
                <a:gd name="T17" fmla="*/ 99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9925"/>
                  </a:moveTo>
                  <a:cubicBezTo>
                    <a:pt x="0" y="5756"/>
                    <a:pt x="314" y="3661"/>
                    <a:pt x="2229" y="2197"/>
                  </a:cubicBezTo>
                  <a:cubicBezTo>
                    <a:pt x="4143" y="753"/>
                    <a:pt x="7371" y="0"/>
                    <a:pt x="10743" y="0"/>
                  </a:cubicBezTo>
                  <a:cubicBezTo>
                    <a:pt x="13657" y="0"/>
                    <a:pt x="16714" y="753"/>
                    <a:pt x="18971" y="2197"/>
                  </a:cubicBezTo>
                  <a:cubicBezTo>
                    <a:pt x="21600" y="3885"/>
                    <a:pt x="21486" y="5614"/>
                    <a:pt x="21486" y="9925"/>
                  </a:cubicBezTo>
                  <a:cubicBezTo>
                    <a:pt x="21486" y="9925"/>
                    <a:pt x="21486" y="21010"/>
                    <a:pt x="21486" y="21010"/>
                  </a:cubicBezTo>
                  <a:cubicBezTo>
                    <a:pt x="18886" y="21336"/>
                    <a:pt x="14314" y="21600"/>
                    <a:pt x="10743" y="21600"/>
                  </a:cubicBezTo>
                  <a:cubicBezTo>
                    <a:pt x="7171" y="21600"/>
                    <a:pt x="2543" y="21336"/>
                    <a:pt x="0" y="21010"/>
                  </a:cubicBezTo>
                  <a:cubicBezTo>
                    <a:pt x="0" y="21010"/>
                    <a:pt x="0" y="9925"/>
                    <a:pt x="0" y="9925"/>
                  </a:cubicBezTo>
                </a:path>
              </a:pathLst>
            </a:custGeom>
            <a:solidFill>
              <a:srgbClr val="F5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6AF8FAAD-C4AB-47EA-B509-09474EDB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886"/>
              <a:ext cx="313" cy="52"/>
            </a:xfrm>
            <a:custGeom>
              <a:avLst/>
              <a:gdLst>
                <a:gd name="T0" fmla="*/ 2862 w 21600"/>
                <a:gd name="T1" fmla="*/ 2348 h 21600"/>
                <a:gd name="T2" fmla="*/ 18660 w 21600"/>
                <a:gd name="T3" fmla="*/ 1409 h 21600"/>
                <a:gd name="T4" fmla="*/ 18660 w 21600"/>
                <a:gd name="T5" fmla="*/ 19017 h 21600"/>
                <a:gd name="T6" fmla="*/ 2940 w 21600"/>
                <a:gd name="T7" fmla="*/ 19722 h 21600"/>
                <a:gd name="T8" fmla="*/ 2862 w 21600"/>
                <a:gd name="T9" fmla="*/ 23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862" y="2348"/>
                  </a:moveTo>
                  <a:cubicBezTo>
                    <a:pt x="5723" y="3522"/>
                    <a:pt x="16465" y="3052"/>
                    <a:pt x="18660" y="1409"/>
                  </a:cubicBezTo>
                  <a:cubicBezTo>
                    <a:pt x="20738" y="0"/>
                    <a:pt x="21600" y="16435"/>
                    <a:pt x="18660" y="19017"/>
                  </a:cubicBezTo>
                  <a:cubicBezTo>
                    <a:pt x="16465" y="20896"/>
                    <a:pt x="5763" y="21600"/>
                    <a:pt x="2940" y="19722"/>
                  </a:cubicBezTo>
                  <a:cubicBezTo>
                    <a:pt x="0" y="17843"/>
                    <a:pt x="823" y="1409"/>
                    <a:pt x="2862" y="2348"/>
                  </a:cubicBezTo>
                </a:path>
              </a:pathLst>
            </a:custGeom>
            <a:solidFill>
              <a:srgbClr val="D66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AEDDA079-9B57-4F2C-8B26-421BD11E9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768"/>
              <a:ext cx="59" cy="42"/>
            </a:xfrm>
            <a:custGeom>
              <a:avLst/>
              <a:gdLst>
                <a:gd name="T0" fmla="*/ 0 w 21600"/>
                <a:gd name="T1" fmla="*/ 1459 h 21600"/>
                <a:gd name="T2" fmla="*/ 20761 w 21600"/>
                <a:gd name="T3" fmla="*/ 1168 h 21600"/>
                <a:gd name="T4" fmla="*/ 13212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1459"/>
                  </a:moveTo>
                  <a:cubicBezTo>
                    <a:pt x="6082" y="584"/>
                    <a:pt x="15518" y="0"/>
                    <a:pt x="20761" y="1168"/>
                  </a:cubicBezTo>
                  <a:cubicBezTo>
                    <a:pt x="21600" y="9924"/>
                    <a:pt x="17825" y="17805"/>
                    <a:pt x="13212" y="216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5F698D9F-163F-4533-B834-05D053651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793"/>
              <a:ext cx="18" cy="66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631"/>
                    <a:pt x="16723" y="16800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622A67CA-2CCC-4650-B421-2A3C0641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6800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883BC3C7-44E2-4D15-AB45-A75D2548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765"/>
              <a:ext cx="29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64E25E93-785E-4BA1-ABAC-5E379E097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780"/>
              <a:ext cx="44" cy="69"/>
            </a:xfrm>
            <a:custGeom>
              <a:avLst/>
              <a:gdLst>
                <a:gd name="T0" fmla="*/ 277 w 21600"/>
                <a:gd name="T1" fmla="*/ 177 h 21600"/>
                <a:gd name="T2" fmla="*/ 21600 w 21600"/>
                <a:gd name="T3" fmla="*/ 708 h 21600"/>
                <a:gd name="T4" fmla="*/ 21600 w 21600"/>
                <a:gd name="T5" fmla="*/ 20715 h 21600"/>
                <a:gd name="T6" fmla="*/ 0 w 21600"/>
                <a:gd name="T7" fmla="*/ 210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77" y="177"/>
                  </a:moveTo>
                  <a:cubicBezTo>
                    <a:pt x="5815" y="0"/>
                    <a:pt x="21600" y="708"/>
                    <a:pt x="21600" y="708"/>
                  </a:cubicBezTo>
                  <a:cubicBezTo>
                    <a:pt x="21600" y="708"/>
                    <a:pt x="21600" y="20715"/>
                    <a:pt x="21600" y="20715"/>
                  </a:cubicBezTo>
                  <a:cubicBezTo>
                    <a:pt x="21600" y="20715"/>
                    <a:pt x="5262" y="21600"/>
                    <a:pt x="0" y="21069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18" name="Line 14">
              <a:extLst>
                <a:ext uri="{FF2B5EF4-FFF2-40B4-BE49-F238E27FC236}">
                  <a16:creationId xmlns:a16="http://schemas.microsoft.com/office/drawing/2014/main" id="{FCF4B201-6966-4567-A621-7BB9253145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" y="810"/>
              <a:ext cx="56" cy="1"/>
            </a:xfrm>
            <a:prstGeom prst="line">
              <a:avLst/>
            </a:pr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89A6913C-4665-4E94-B978-FE429E67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773"/>
              <a:ext cx="10" cy="8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454"/>
                    <a:pt x="17788" y="17189"/>
                    <a:pt x="0" y="21600"/>
                  </a:cubicBezTo>
                </a:path>
              </a:pathLst>
            </a:custGeom>
            <a:noFill/>
            <a:ln w="14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B29AF8C3-C195-454E-8CBB-D11890AC2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765"/>
              <a:ext cx="28" cy="92"/>
            </a:xfrm>
            <a:custGeom>
              <a:avLst/>
              <a:gdLst>
                <a:gd name="T0" fmla="*/ 0 w 21600"/>
                <a:gd name="T1" fmla="*/ 0 h 21600"/>
                <a:gd name="T2" fmla="*/ 1728 w 21600"/>
                <a:gd name="T3" fmla="*/ 21600 h 21600"/>
                <a:gd name="T4" fmla="*/ 21600 w 21600"/>
                <a:gd name="T5" fmla="*/ 112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5600"/>
                    <a:pt x="1728" y="17200"/>
                    <a:pt x="1728" y="21600"/>
                  </a:cubicBezTo>
                  <a:cubicBezTo>
                    <a:pt x="8640" y="18933"/>
                    <a:pt x="19008" y="13733"/>
                    <a:pt x="21600" y="11200"/>
                  </a:cubicBezTo>
                </a:path>
              </a:pathLst>
            </a:custGeom>
            <a:noFill/>
            <a:ln w="14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0882112-09DD-403A-B900-C40C3E56A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90"/>
              <a:ext cx="177" cy="131"/>
            </a:xfrm>
            <a:custGeom>
              <a:avLst/>
              <a:gdLst>
                <a:gd name="T0" fmla="*/ 0 w 21600"/>
                <a:gd name="T1" fmla="*/ 5236 h 21600"/>
                <a:gd name="T2" fmla="*/ 10765 w 21600"/>
                <a:gd name="T3" fmla="*/ 281 h 21600"/>
                <a:gd name="T4" fmla="*/ 21600 w 21600"/>
                <a:gd name="T5" fmla="*/ 5236 h 21600"/>
                <a:gd name="T6" fmla="*/ 21600 w 21600"/>
                <a:gd name="T7" fmla="*/ 16551 h 21600"/>
                <a:gd name="T8" fmla="*/ 10765 w 21600"/>
                <a:gd name="T9" fmla="*/ 21600 h 21600"/>
                <a:gd name="T10" fmla="*/ 0 w 21600"/>
                <a:gd name="T11" fmla="*/ 16551 h 21600"/>
                <a:gd name="T12" fmla="*/ 0 w 21600"/>
                <a:gd name="T13" fmla="*/ 52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5236"/>
                  </a:moveTo>
                  <a:cubicBezTo>
                    <a:pt x="0" y="0"/>
                    <a:pt x="2691" y="281"/>
                    <a:pt x="10765" y="281"/>
                  </a:cubicBezTo>
                  <a:cubicBezTo>
                    <a:pt x="18633" y="281"/>
                    <a:pt x="21600" y="0"/>
                    <a:pt x="21600" y="5236"/>
                  </a:cubicBezTo>
                  <a:cubicBezTo>
                    <a:pt x="21600" y="5236"/>
                    <a:pt x="21600" y="16551"/>
                    <a:pt x="21600" y="16551"/>
                  </a:cubicBezTo>
                  <a:cubicBezTo>
                    <a:pt x="21600" y="21132"/>
                    <a:pt x="17114" y="21600"/>
                    <a:pt x="10765" y="21600"/>
                  </a:cubicBezTo>
                  <a:cubicBezTo>
                    <a:pt x="4969" y="21600"/>
                    <a:pt x="0" y="21319"/>
                    <a:pt x="0" y="16551"/>
                  </a:cubicBezTo>
                  <a:cubicBezTo>
                    <a:pt x="0" y="16551"/>
                    <a:pt x="0" y="5236"/>
                    <a:pt x="0" y="523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949AF2EE-4FFF-45CD-944C-2E095CAD4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320"/>
              <a:ext cx="144" cy="11"/>
            </a:xfrm>
            <a:custGeom>
              <a:avLst/>
              <a:gdLst>
                <a:gd name="T0" fmla="*/ 0 w 21600"/>
                <a:gd name="T1" fmla="*/ 324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240"/>
                  </a:moveTo>
                  <a:cubicBezTo>
                    <a:pt x="4422" y="19440"/>
                    <a:pt x="17858" y="216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51CC1A42-D49A-4CF4-9971-1B8615EB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213"/>
              <a:ext cx="123" cy="94"/>
            </a:xfrm>
            <a:custGeom>
              <a:avLst/>
              <a:gdLst>
                <a:gd name="T0" fmla="*/ 0 w 21600"/>
                <a:gd name="T1" fmla="*/ 4656 h 21600"/>
                <a:gd name="T2" fmla="*/ 10750 w 21600"/>
                <a:gd name="T3" fmla="*/ 517 h 21600"/>
                <a:gd name="T4" fmla="*/ 21600 w 21600"/>
                <a:gd name="T5" fmla="*/ 4656 h 21600"/>
                <a:gd name="T6" fmla="*/ 21600 w 21600"/>
                <a:gd name="T7" fmla="*/ 16814 h 21600"/>
                <a:gd name="T8" fmla="*/ 11447 w 21600"/>
                <a:gd name="T9" fmla="*/ 21471 h 21600"/>
                <a:gd name="T10" fmla="*/ 0 w 21600"/>
                <a:gd name="T11" fmla="*/ 16814 h 21600"/>
                <a:gd name="T12" fmla="*/ 0 w 21600"/>
                <a:gd name="T13" fmla="*/ 46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4656"/>
                  </a:moveTo>
                  <a:cubicBezTo>
                    <a:pt x="0" y="129"/>
                    <a:pt x="5475" y="517"/>
                    <a:pt x="10750" y="517"/>
                  </a:cubicBezTo>
                  <a:cubicBezTo>
                    <a:pt x="15429" y="517"/>
                    <a:pt x="21600" y="0"/>
                    <a:pt x="21600" y="4656"/>
                  </a:cubicBezTo>
                  <a:cubicBezTo>
                    <a:pt x="21600" y="4656"/>
                    <a:pt x="21600" y="16814"/>
                    <a:pt x="21600" y="16814"/>
                  </a:cubicBezTo>
                  <a:cubicBezTo>
                    <a:pt x="21600" y="20953"/>
                    <a:pt x="15030" y="21341"/>
                    <a:pt x="11447" y="21471"/>
                  </a:cubicBezTo>
                  <a:cubicBezTo>
                    <a:pt x="7465" y="21600"/>
                    <a:pt x="0" y="21471"/>
                    <a:pt x="0" y="16814"/>
                  </a:cubicBezTo>
                  <a:cubicBezTo>
                    <a:pt x="0" y="16814"/>
                    <a:pt x="0" y="4656"/>
                    <a:pt x="0" y="4656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BAF39FCA-01F0-40C4-8505-B057E235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235"/>
              <a:ext cx="95" cy="7"/>
            </a:xfrm>
            <a:custGeom>
              <a:avLst/>
              <a:gdLst>
                <a:gd name="T0" fmla="*/ 0 w 21600"/>
                <a:gd name="T1" fmla="*/ 3600 h 21600"/>
                <a:gd name="T2" fmla="*/ 21600 w 21600"/>
                <a:gd name="T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5751" y="21600"/>
                    <a:pt x="15976" y="19800"/>
                    <a:pt x="21600" y="0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AA0022AB-2C8D-46CD-9394-AD397E1D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" y="95"/>
              <a:ext cx="39" cy="13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0285 h 21600"/>
                <a:gd name="T6" fmla="*/ 10800 w 21600"/>
                <a:gd name="T7" fmla="*/ 21600 h 21600"/>
                <a:gd name="T8" fmla="*/ 0 w 21600"/>
                <a:gd name="T9" fmla="*/ 20285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21600" y="0"/>
                    <a:pt x="21600" y="0"/>
                  </a:cubicBezTo>
                  <a:cubicBezTo>
                    <a:pt x="21600" y="0"/>
                    <a:pt x="21600" y="20285"/>
                    <a:pt x="21600" y="20285"/>
                  </a:cubicBezTo>
                  <a:cubicBezTo>
                    <a:pt x="21600" y="21506"/>
                    <a:pt x="14612" y="21600"/>
                    <a:pt x="10800" y="21600"/>
                  </a:cubicBezTo>
                  <a:cubicBezTo>
                    <a:pt x="7306" y="21600"/>
                    <a:pt x="0" y="21506"/>
                    <a:pt x="0" y="20285"/>
                  </a:cubicBezTo>
                  <a:cubicBezTo>
                    <a:pt x="0" y="2028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BCECE6A3-9B6D-4D02-A5EB-BF0DE803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" y="2"/>
              <a:ext cx="178" cy="106"/>
            </a:xfrm>
            <a:custGeom>
              <a:avLst/>
              <a:gdLst>
                <a:gd name="T0" fmla="*/ 0 w 21600"/>
                <a:gd name="T1" fmla="*/ 6434 h 21600"/>
                <a:gd name="T2" fmla="*/ 10834 w 21600"/>
                <a:gd name="T3" fmla="*/ 574 h 21600"/>
                <a:gd name="T4" fmla="*/ 21600 w 21600"/>
                <a:gd name="T5" fmla="*/ 6434 h 21600"/>
                <a:gd name="T6" fmla="*/ 21600 w 21600"/>
                <a:gd name="T7" fmla="*/ 15740 h 21600"/>
                <a:gd name="T8" fmla="*/ 10834 w 21600"/>
                <a:gd name="T9" fmla="*/ 20336 h 21600"/>
                <a:gd name="T10" fmla="*/ 0 w 21600"/>
                <a:gd name="T11" fmla="*/ 15740 h 21600"/>
                <a:gd name="T12" fmla="*/ 0 w 21600"/>
                <a:gd name="T13" fmla="*/ 64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6434"/>
                  </a:moveTo>
                  <a:cubicBezTo>
                    <a:pt x="0" y="0"/>
                    <a:pt x="6446" y="574"/>
                    <a:pt x="10834" y="574"/>
                  </a:cubicBezTo>
                  <a:cubicBezTo>
                    <a:pt x="15086" y="574"/>
                    <a:pt x="21600" y="0"/>
                    <a:pt x="21600" y="6434"/>
                  </a:cubicBezTo>
                  <a:cubicBezTo>
                    <a:pt x="21600" y="6434"/>
                    <a:pt x="21600" y="15740"/>
                    <a:pt x="21600" y="15740"/>
                  </a:cubicBezTo>
                  <a:cubicBezTo>
                    <a:pt x="21600" y="21140"/>
                    <a:pt x="15771" y="20336"/>
                    <a:pt x="10834" y="20336"/>
                  </a:cubicBezTo>
                  <a:cubicBezTo>
                    <a:pt x="5691" y="20336"/>
                    <a:pt x="0" y="21600"/>
                    <a:pt x="0" y="15740"/>
                  </a:cubicBezTo>
                  <a:cubicBezTo>
                    <a:pt x="0" y="15740"/>
                    <a:pt x="0" y="6434"/>
                    <a:pt x="0" y="6434"/>
                  </a:cubicBezTo>
                </a:path>
              </a:pathLst>
            </a:custGeom>
            <a:solidFill>
              <a:srgbClr val="FFFFFF"/>
            </a:solidFill>
            <a:ln w="14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Freeform 23">
              <a:extLst>
                <a:ext uri="{FF2B5EF4-FFF2-40B4-BE49-F238E27FC236}">
                  <a16:creationId xmlns:a16="http://schemas.microsoft.com/office/drawing/2014/main" id="{C07C0F1F-D352-4B21-9BEB-12547330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27"/>
              <a:ext cx="144" cy="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12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4932" y="20329"/>
                    <a:pt x="17008" y="21600"/>
                    <a:pt x="21600" y="1271"/>
                  </a:cubicBezTo>
                </a:path>
              </a:pathLst>
            </a:custGeom>
            <a:noFill/>
            <a:ln w="72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513811E7-0F2E-4CB4-8B65-D9B2CBE72E90}"/>
              </a:ext>
            </a:extLst>
          </p:cNvPr>
          <p:cNvGrpSpPr/>
          <p:nvPr/>
        </p:nvGrpSpPr>
        <p:grpSpPr>
          <a:xfrm>
            <a:off x="2856174" y="3519299"/>
            <a:ext cx="932057" cy="1102225"/>
            <a:chOff x="277171" y="1527638"/>
            <a:chExt cx="932057" cy="1102225"/>
          </a:xfrm>
        </p:grpSpPr>
        <p:pic>
          <p:nvPicPr>
            <p:cNvPr id="173" name="図形 26">
              <a:extLst>
                <a:ext uri="{FF2B5EF4-FFF2-40B4-BE49-F238E27FC236}">
                  <a16:creationId xmlns:a16="http://schemas.microsoft.com/office/drawing/2014/main" id="{4B4D7B35-4A05-4409-8E4D-BF5D91F0A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0420" b="17457"/>
            <a:stretch/>
          </p:blipFill>
          <p:spPr>
            <a:xfrm>
              <a:off x="277171" y="1527638"/>
              <a:ext cx="857969" cy="792775"/>
            </a:xfrm>
            <a:prstGeom prst="rect">
              <a:avLst/>
            </a:prstGeom>
          </p:spPr>
        </p:pic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60C18F0C-55E9-4929-B446-D9AE7DB54C7B}"/>
                </a:ext>
              </a:extLst>
            </p:cNvPr>
            <p:cNvSpPr txBox="1"/>
            <p:nvPr/>
          </p:nvSpPr>
          <p:spPr>
            <a:xfrm>
              <a:off x="409009" y="2352864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手指消毒</a:t>
              </a:r>
            </a:p>
          </p:txBody>
        </p:sp>
      </p:grpSp>
      <p:pic>
        <p:nvPicPr>
          <p:cNvPr id="101" name="図形 22">
            <a:extLst>
              <a:ext uri="{FF2B5EF4-FFF2-40B4-BE49-F238E27FC236}">
                <a16:creationId xmlns:a16="http://schemas.microsoft.com/office/drawing/2014/main" id="{F8C06EE6-B525-44DB-AF28-CB75A37E50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4983" y="5119790"/>
            <a:ext cx="688848" cy="384048"/>
          </a:xfrm>
          <a:prstGeom prst="rect">
            <a:avLst/>
          </a:prstGeom>
        </p:spPr>
      </p:pic>
      <p:sp>
        <p:nvSpPr>
          <p:cNvPr id="105" name="字幕 2">
            <a:extLst>
              <a:ext uri="{FF2B5EF4-FFF2-40B4-BE49-F238E27FC236}">
                <a16:creationId xmlns:a16="http://schemas.microsoft.com/office/drawing/2014/main" id="{0B0F8C62-5119-4307-8D2A-17C0D5865FED}"/>
              </a:ext>
            </a:extLst>
          </p:cNvPr>
          <p:cNvSpPr txBox="1">
            <a:spLocks/>
          </p:cNvSpPr>
          <p:nvPr/>
        </p:nvSpPr>
        <p:spPr>
          <a:xfrm>
            <a:off x="4092465" y="690117"/>
            <a:ext cx="4924259" cy="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最も汚染しやすい手袋を最後に着用し、最初に脱ぎます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98B24B-3D0C-43A1-9118-EB275E680DE7}"/>
              </a:ext>
            </a:extLst>
          </p:cNvPr>
          <p:cNvSpPr txBox="1"/>
          <p:nvPr/>
        </p:nvSpPr>
        <p:spPr>
          <a:xfrm>
            <a:off x="6615354" y="1955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健常入所者エリア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9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173A7F-31D3-488E-A092-67D09511C578}"/>
              </a:ext>
            </a:extLst>
          </p:cNvPr>
          <p:cNvSpPr txBox="1"/>
          <p:nvPr/>
        </p:nvSpPr>
        <p:spPr>
          <a:xfrm>
            <a:off x="99245" y="8326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１．サージカルマスクの装着</a:t>
            </a:r>
          </a:p>
        </p:txBody>
      </p:sp>
      <p:pic>
        <p:nvPicPr>
          <p:cNvPr id="7" name="Shape 62">
            <a:extLst>
              <a:ext uri="{FF2B5EF4-FFF2-40B4-BE49-F238E27FC236}">
                <a16:creationId xmlns:a16="http://schemas.microsoft.com/office/drawing/2014/main" id="{38741D14-EECB-493C-BDCC-32BFC80EF7ED}"/>
              </a:ext>
            </a:extLst>
          </p:cNvPr>
          <p:cNvPicPr/>
          <p:nvPr/>
        </p:nvPicPr>
        <p:blipFill rotWithShape="1">
          <a:blip r:embed="rId2"/>
          <a:srcRect t="8523"/>
          <a:stretch/>
        </p:blipFill>
        <p:spPr>
          <a:xfrm>
            <a:off x="160894" y="1127921"/>
            <a:ext cx="1103630" cy="995626"/>
          </a:xfrm>
          <a:prstGeom prst="rect">
            <a:avLst/>
          </a:prstGeom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87E85A2-1832-4726-BA07-D4D98128EDBA}"/>
              </a:ext>
            </a:extLst>
          </p:cNvPr>
          <p:cNvGraphicFramePr>
            <a:graphicFrameLocks noGrp="1"/>
          </p:cNvGraphicFramePr>
          <p:nvPr/>
        </p:nvGraphicFramePr>
        <p:xfrm>
          <a:off x="210248" y="2159278"/>
          <a:ext cx="931453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453">
                  <a:extLst>
                    <a:ext uri="{9D8B030D-6E8A-4147-A177-3AD203B41FA5}">
                      <a16:colId xmlns:a16="http://schemas.microsoft.com/office/drawing/2014/main" val="413895115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鼻あて部が上になるようにつけます</a:t>
                      </a:r>
                      <a:endParaRPr lang="en-US" altLang="ja-JP" sz="1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5240211"/>
                  </a:ext>
                </a:extLst>
              </a:tr>
            </a:tbl>
          </a:graphicData>
        </a:graphic>
      </p:graphicFrame>
      <p:pic>
        <p:nvPicPr>
          <p:cNvPr id="9" name="Shape 38">
            <a:extLst>
              <a:ext uri="{FF2B5EF4-FFF2-40B4-BE49-F238E27FC236}">
                <a16:creationId xmlns:a16="http://schemas.microsoft.com/office/drawing/2014/main" id="{928FE4F8-2238-44B8-8BE6-8135297E92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9890" y="1190732"/>
            <a:ext cx="865505" cy="932815"/>
          </a:xfrm>
          <a:prstGeom prst="rect">
            <a:avLst/>
          </a:prstGeom>
        </p:spPr>
      </p:pic>
      <p:pic>
        <p:nvPicPr>
          <p:cNvPr id="10" name="Shape 10">
            <a:extLst>
              <a:ext uri="{FF2B5EF4-FFF2-40B4-BE49-F238E27FC236}">
                <a16:creationId xmlns:a16="http://schemas.microsoft.com/office/drawing/2014/main" id="{0E6DE17A-E67F-4B7D-8A3C-12C7557DEE0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66909" y="1190731"/>
            <a:ext cx="905510" cy="932815"/>
          </a:xfrm>
          <a:prstGeom prst="rect">
            <a:avLst/>
          </a:prstGeom>
        </p:spPr>
      </p:pic>
      <p:pic>
        <p:nvPicPr>
          <p:cNvPr id="11" name="Shape 40">
            <a:extLst>
              <a:ext uri="{FF2B5EF4-FFF2-40B4-BE49-F238E27FC236}">
                <a16:creationId xmlns:a16="http://schemas.microsoft.com/office/drawing/2014/main" id="{51CC375B-BD2E-49FD-BE31-C84B9FB604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47273" y="1190731"/>
            <a:ext cx="999490" cy="990600"/>
          </a:xfrm>
          <a:prstGeom prst="rect">
            <a:avLst/>
          </a:prstGeom>
        </p:spPr>
      </p:pic>
      <p:pic>
        <p:nvPicPr>
          <p:cNvPr id="12" name="Shape 12">
            <a:extLst>
              <a:ext uri="{FF2B5EF4-FFF2-40B4-BE49-F238E27FC236}">
                <a16:creationId xmlns:a16="http://schemas.microsoft.com/office/drawing/2014/main" id="{53914169-E9E7-4569-AA3B-389A97B6F4C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08144" y="1190731"/>
            <a:ext cx="963295" cy="993775"/>
          </a:xfrm>
          <a:prstGeom prst="rect">
            <a:avLst/>
          </a:prstGeom>
        </p:spPr>
      </p:pic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73D0AAD6-DFCD-4476-9F11-81135E3C43B8}"/>
              </a:ext>
            </a:extLst>
          </p:cNvPr>
          <p:cNvGraphicFramePr>
            <a:graphicFrameLocks noGrp="1"/>
          </p:cNvGraphicFramePr>
          <p:nvPr/>
        </p:nvGraphicFramePr>
        <p:xfrm>
          <a:off x="1358527" y="2156259"/>
          <a:ext cx="1130935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935">
                  <a:extLst>
                    <a:ext uri="{9D8B030D-6E8A-4147-A177-3AD203B41FA5}">
                      <a16:colId xmlns:a16="http://schemas.microsoft.com/office/drawing/2014/main" val="1041574324"/>
                    </a:ext>
                  </a:extLst>
                </a:gridCol>
              </a:tblGrid>
              <a:tr h="378977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鼻あて部を小鼻フィットさせ、</a:t>
                      </a:r>
                      <a:r>
                        <a:rPr lang="ja-JP" altLang="en-US" sz="1000" dirty="0">
                          <a:effectLst/>
                        </a:rPr>
                        <a:t>全体を覆うよう</a:t>
                      </a:r>
                      <a:r>
                        <a:rPr lang="ja-JP" sz="1000" dirty="0">
                          <a:effectLst/>
                        </a:rPr>
                        <a:t>プリーツを</a:t>
                      </a:r>
                      <a:r>
                        <a:rPr lang="ja-JP" altLang="en-US" sz="1000" dirty="0">
                          <a:effectLst/>
                        </a:rPr>
                        <a:t>広げます</a:t>
                      </a:r>
                      <a:endParaRPr lang="ja-JP" sz="1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878111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926648D4-2332-4A94-B53B-0B22738E131D}"/>
              </a:ext>
            </a:extLst>
          </p:cNvPr>
          <p:cNvGraphicFramePr>
            <a:graphicFrameLocks noGrp="1"/>
          </p:cNvGraphicFramePr>
          <p:nvPr/>
        </p:nvGraphicFramePr>
        <p:xfrm>
          <a:off x="2643583" y="2181331"/>
          <a:ext cx="819546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546">
                  <a:extLst>
                    <a:ext uri="{9D8B030D-6E8A-4147-A177-3AD203B41FA5}">
                      <a16:colId xmlns:a16="http://schemas.microsoft.com/office/drawing/2014/main" val="1041574324"/>
                    </a:ext>
                  </a:extLst>
                </a:gridCol>
              </a:tblGrid>
              <a:tr h="29384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鼻あて部を小鼻にフィットさせます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87811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870F0E38-ABEC-487B-9B7D-A8DE5365A12F}"/>
              </a:ext>
            </a:extLst>
          </p:cNvPr>
          <p:cNvGraphicFramePr>
            <a:graphicFrameLocks noGrp="1"/>
          </p:cNvGraphicFramePr>
          <p:nvPr/>
        </p:nvGraphicFramePr>
        <p:xfrm>
          <a:off x="3777437" y="2216211"/>
          <a:ext cx="942196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196">
                  <a:extLst>
                    <a:ext uri="{9D8B030D-6E8A-4147-A177-3AD203B41FA5}">
                      <a16:colId xmlns:a16="http://schemas.microsoft.com/office/drawing/2014/main" val="615698192"/>
                    </a:ext>
                  </a:extLst>
                </a:gridCol>
              </a:tblGrid>
              <a:tr h="38880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マスクのプリーツを伸ばして、口と鼻をしっかりと覆います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8934555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71DDA0F-2D75-4D44-BE67-A2A07B28C063}"/>
              </a:ext>
            </a:extLst>
          </p:cNvPr>
          <p:cNvGraphicFramePr>
            <a:graphicFrameLocks noGrp="1"/>
          </p:cNvGraphicFramePr>
          <p:nvPr/>
        </p:nvGraphicFramePr>
        <p:xfrm>
          <a:off x="5033941" y="2222845"/>
          <a:ext cx="650265" cy="210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265">
                  <a:extLst>
                    <a:ext uri="{9D8B030D-6E8A-4147-A177-3AD203B41FA5}">
                      <a16:colId xmlns:a16="http://schemas.microsoft.com/office/drawing/2014/main" val="232478992"/>
                    </a:ext>
                  </a:extLst>
                </a:gridCol>
              </a:tblGrid>
              <a:tr h="210819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装着完了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7543696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A73210-ED14-4811-9871-A707D71D119F}"/>
              </a:ext>
            </a:extLst>
          </p:cNvPr>
          <p:cNvSpPr txBox="1"/>
          <p:nvPr/>
        </p:nvSpPr>
        <p:spPr>
          <a:xfrm>
            <a:off x="6045870" y="8745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２．Ｎ９５マスクの装着</a:t>
            </a:r>
          </a:p>
        </p:txBody>
      </p:sp>
      <p:pic>
        <p:nvPicPr>
          <p:cNvPr id="19" name="Shape 56">
            <a:extLst>
              <a:ext uri="{FF2B5EF4-FFF2-40B4-BE49-F238E27FC236}">
                <a16:creationId xmlns:a16="http://schemas.microsoft.com/office/drawing/2014/main" id="{25060A6C-EA6F-4D2C-8422-B23BC363B20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384107" y="1205153"/>
            <a:ext cx="2548255" cy="1325880"/>
          </a:xfrm>
          <a:prstGeom prst="rect">
            <a:avLst/>
          </a:prstGeom>
        </p:spPr>
      </p:pic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88464218-5249-4FB1-BDEA-196B5A1C24AE}"/>
              </a:ext>
            </a:extLst>
          </p:cNvPr>
          <p:cNvGraphicFramePr>
            <a:graphicFrameLocks noGrp="1"/>
          </p:cNvGraphicFramePr>
          <p:nvPr/>
        </p:nvGraphicFramePr>
        <p:xfrm>
          <a:off x="6577092" y="2576865"/>
          <a:ext cx="206404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4047">
                  <a:extLst>
                    <a:ext uri="{9D8B030D-6E8A-4147-A177-3AD203B41FA5}">
                      <a16:colId xmlns:a16="http://schemas.microsoft.com/office/drawing/2014/main" val="2904009243"/>
                    </a:ext>
                  </a:extLst>
                </a:gridCol>
              </a:tblGrid>
              <a:tr h="555097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dirty="0">
                          <a:effectLst/>
                        </a:rPr>
                        <a:t>N95</a:t>
                      </a:r>
                      <a:r>
                        <a:rPr lang="ja-JP" sz="1000" dirty="0">
                          <a:effectLst/>
                        </a:rPr>
                        <a:t>マスクを上下に広げ、鼻とあごを覆い、ゴムバンドで頭頂部と後 頸部を固定。 ユーザーシールチェック(フィットチェック)</a:t>
                      </a:r>
                      <a:r>
                        <a:rPr lang="ja-JP" altLang="en-US" sz="1000" dirty="0">
                          <a:effectLst/>
                        </a:rPr>
                        <a:t>します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058861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E1AE3A-D53B-46D5-B6B8-F516853511FE}"/>
              </a:ext>
            </a:extLst>
          </p:cNvPr>
          <p:cNvSpPr txBox="1"/>
          <p:nvPr/>
        </p:nvSpPr>
        <p:spPr>
          <a:xfrm>
            <a:off x="176656" y="29330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３．手袋の装着</a:t>
            </a:r>
          </a:p>
        </p:txBody>
      </p:sp>
      <p:pic>
        <p:nvPicPr>
          <p:cNvPr id="22" name="Shape 50">
            <a:extLst>
              <a:ext uri="{FF2B5EF4-FFF2-40B4-BE49-F238E27FC236}">
                <a16:creationId xmlns:a16="http://schemas.microsoft.com/office/drawing/2014/main" id="{38FB557A-7693-4AE7-9107-3A740C769F4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29129" y="3222917"/>
            <a:ext cx="1074163" cy="921589"/>
          </a:xfrm>
          <a:prstGeom prst="rect">
            <a:avLst/>
          </a:prstGeom>
        </p:spPr>
      </p:pic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36F9FADF-8459-4088-975A-6B35BAC70A94}"/>
              </a:ext>
            </a:extLst>
          </p:cNvPr>
          <p:cNvGraphicFramePr>
            <a:graphicFrameLocks noGrp="1"/>
          </p:cNvGraphicFramePr>
          <p:nvPr/>
        </p:nvGraphicFramePr>
        <p:xfrm>
          <a:off x="736415" y="4077210"/>
          <a:ext cx="116252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528">
                  <a:extLst>
                    <a:ext uri="{9D8B030D-6E8A-4147-A177-3AD203B41FA5}">
                      <a16:colId xmlns:a16="http://schemas.microsoft.com/office/drawing/2014/main" val="755156363"/>
                    </a:ext>
                  </a:extLst>
                </a:gridCol>
              </a:tblGrid>
              <a:tr h="26945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手首が露出しないようにガウンの袖口まで覆</a:t>
                      </a:r>
                      <a:r>
                        <a:rPr lang="ja-JP" altLang="en-US" sz="1000" dirty="0">
                          <a:effectLst/>
                        </a:rPr>
                        <a:t>います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3476539"/>
                  </a:ext>
                </a:extLst>
              </a:tr>
            </a:tbl>
          </a:graphicData>
        </a:graphic>
      </p:graphicFrame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3AF819F6-69A9-4C2F-9280-036114694D95}"/>
              </a:ext>
            </a:extLst>
          </p:cNvPr>
          <p:cNvGraphicFramePr>
            <a:graphicFrameLocks noGrp="1"/>
          </p:cNvGraphicFramePr>
          <p:nvPr/>
        </p:nvGraphicFramePr>
        <p:xfrm>
          <a:off x="2237619" y="3934379"/>
          <a:ext cx="893135" cy="620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135">
                  <a:extLst>
                    <a:ext uri="{9D8B030D-6E8A-4147-A177-3AD203B41FA5}">
                      <a16:colId xmlns:a16="http://schemas.microsoft.com/office/drawing/2014/main" val="465955508"/>
                    </a:ext>
                  </a:extLst>
                </a:gridCol>
              </a:tblGrid>
              <a:tr h="620886">
                <a:tc>
                  <a:txBody>
                    <a:bodyPr/>
                    <a:lstStyle/>
                    <a:p>
                      <a:pPr marL="368300" algn="l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ja-JP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/>
                      <a:r>
                        <a:rPr lang="ja-JP" sz="1000" dirty="0">
                          <a:effectLst/>
                        </a:rPr>
                        <a:t>手首が露出している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698470"/>
                  </a:ext>
                </a:extLst>
              </a:tr>
            </a:tbl>
          </a:graphicData>
        </a:graphic>
      </p:graphicFrame>
      <p:pic>
        <p:nvPicPr>
          <p:cNvPr id="23" name="Shape 64">
            <a:extLst>
              <a:ext uri="{FF2B5EF4-FFF2-40B4-BE49-F238E27FC236}">
                <a16:creationId xmlns:a16="http://schemas.microsoft.com/office/drawing/2014/main" id="{38E4934A-3068-49BF-99A1-86F487DB756E}"/>
              </a:ext>
            </a:extLst>
          </p:cNvPr>
          <p:cNvPicPr/>
          <p:nvPr/>
        </p:nvPicPr>
        <p:blipFill rotWithShape="1">
          <a:blip r:embed="rId9"/>
          <a:srcRect b="14539"/>
          <a:stretch/>
        </p:blipFill>
        <p:spPr>
          <a:xfrm>
            <a:off x="2021828" y="3170523"/>
            <a:ext cx="1130935" cy="828130"/>
          </a:xfrm>
          <a:prstGeom prst="rect">
            <a:avLst/>
          </a:prstGeom>
        </p:spPr>
      </p:pic>
      <p:pic>
        <p:nvPicPr>
          <p:cNvPr id="26" name="Shape 48">
            <a:extLst>
              <a:ext uri="{FF2B5EF4-FFF2-40B4-BE49-F238E27FC236}">
                <a16:creationId xmlns:a16="http://schemas.microsoft.com/office/drawing/2014/main" id="{038BCDBE-B269-45C7-838C-2E8949C2698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10125" y="5241997"/>
            <a:ext cx="1313815" cy="1134110"/>
          </a:xfrm>
          <a:prstGeom prst="rect">
            <a:avLst/>
          </a:prstGeom>
        </p:spPr>
      </p:pic>
      <p:pic>
        <p:nvPicPr>
          <p:cNvPr id="27" name="Shape 52">
            <a:extLst>
              <a:ext uri="{FF2B5EF4-FFF2-40B4-BE49-F238E27FC236}">
                <a16:creationId xmlns:a16="http://schemas.microsoft.com/office/drawing/2014/main" id="{51C8AE8A-738B-4EC9-B321-3FACADBA422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204142" y="4981535"/>
            <a:ext cx="1310640" cy="138684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F03642C-FCDF-442B-A63D-C706E9BD8BC0}"/>
              </a:ext>
            </a:extLst>
          </p:cNvPr>
          <p:cNvSpPr txBox="1"/>
          <p:nvPr/>
        </p:nvSpPr>
        <p:spPr>
          <a:xfrm>
            <a:off x="263403" y="474988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４．フェイスシールド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ゴーグルの装着</a:t>
            </a:r>
          </a:p>
        </p:txBody>
      </p: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16425A9D-C03B-4076-AFFE-69C91A80094D}"/>
              </a:ext>
            </a:extLst>
          </p:cNvPr>
          <p:cNvGraphicFramePr>
            <a:graphicFrameLocks noGrp="1"/>
          </p:cNvGraphicFramePr>
          <p:nvPr/>
        </p:nvGraphicFramePr>
        <p:xfrm>
          <a:off x="930722" y="6422878"/>
          <a:ext cx="2354002" cy="223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002">
                  <a:extLst>
                    <a:ext uri="{9D8B030D-6E8A-4147-A177-3AD203B41FA5}">
                      <a16:colId xmlns:a16="http://schemas.microsoft.com/office/drawing/2014/main" val="755156363"/>
                    </a:ext>
                  </a:extLst>
                </a:gridCol>
              </a:tblGrid>
              <a:tr h="223923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b="0" dirty="0">
                          <a:solidFill>
                            <a:srgbClr val="231F20"/>
                          </a:solidFill>
                          <a:effectLst/>
                          <a:latin typeface="+mn-ea"/>
                          <a:ea typeface="+mn-ea"/>
                          <a:cs typeface="ＭＳ 明朝" panose="02020609040205080304" pitchFamily="17" charset="-128"/>
                        </a:rPr>
                        <a:t>顔や目をしっかり覆うように装着します</a:t>
                      </a:r>
                      <a:endParaRPr lang="ja-JP" sz="1000" b="0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3476539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C6F76C-3D6E-4414-8015-665BDC17F5CE}"/>
              </a:ext>
            </a:extLst>
          </p:cNvPr>
          <p:cNvSpPr txBox="1"/>
          <p:nvPr/>
        </p:nvSpPr>
        <p:spPr>
          <a:xfrm>
            <a:off x="4144617" y="3429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５．ガウン・エプロンの装着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1" name="Shape 54">
            <a:extLst>
              <a:ext uri="{FF2B5EF4-FFF2-40B4-BE49-F238E27FC236}">
                <a16:creationId xmlns:a16="http://schemas.microsoft.com/office/drawing/2014/main" id="{CB7A9540-FE9D-4199-8EBC-2466C6C5E0E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458217" y="3902201"/>
            <a:ext cx="1822450" cy="1524000"/>
          </a:xfrm>
          <a:prstGeom prst="rect">
            <a:avLst/>
          </a:prstGeom>
        </p:spPr>
      </p:pic>
      <p:pic>
        <p:nvPicPr>
          <p:cNvPr id="32" name="Shape 8">
            <a:extLst>
              <a:ext uri="{FF2B5EF4-FFF2-40B4-BE49-F238E27FC236}">
                <a16:creationId xmlns:a16="http://schemas.microsoft.com/office/drawing/2014/main" id="{A2845981-3EF0-4FC9-B579-C6EDF678BED3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667276" y="3922979"/>
            <a:ext cx="1934464" cy="1512115"/>
          </a:xfrm>
          <a:prstGeom prst="rect">
            <a:avLst/>
          </a:prstGeom>
        </p:spPr>
      </p:pic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4AE74641-BC72-4EE2-90AB-D0E390C08386}"/>
              </a:ext>
            </a:extLst>
          </p:cNvPr>
          <p:cNvGraphicFramePr>
            <a:graphicFrameLocks noGrp="1"/>
          </p:cNvGraphicFramePr>
          <p:nvPr/>
        </p:nvGraphicFramePr>
        <p:xfrm>
          <a:off x="4618802" y="5475655"/>
          <a:ext cx="1586851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851">
                  <a:extLst>
                    <a:ext uri="{9D8B030D-6E8A-4147-A177-3AD203B41FA5}">
                      <a16:colId xmlns:a16="http://schemas.microsoft.com/office/drawing/2014/main" val="35048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ひざから首、腕から手首、背部までしっかりガウンで覆い、首と腰のひもを結ぶ。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8677546"/>
                  </a:ext>
                </a:extLst>
              </a:tr>
            </a:tbl>
          </a:graphicData>
        </a:graphic>
      </p:graphicFrame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ED478B66-05E1-42CF-9A81-58367B55FC3E}"/>
              </a:ext>
            </a:extLst>
          </p:cNvPr>
          <p:cNvGraphicFramePr>
            <a:graphicFrameLocks noGrp="1"/>
          </p:cNvGraphicFramePr>
          <p:nvPr/>
        </p:nvGraphicFramePr>
        <p:xfrm>
          <a:off x="6443318" y="5475655"/>
          <a:ext cx="2382379" cy="542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379">
                  <a:extLst>
                    <a:ext uri="{9D8B030D-6E8A-4147-A177-3AD203B41FA5}">
                      <a16:colId xmlns:a16="http://schemas.microsoft.com/office/drawing/2014/main" val="2989022283"/>
                    </a:ext>
                  </a:extLst>
                </a:gridCol>
              </a:tblGrid>
              <a:tr h="542194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首の部分を持って静かにかぶる。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腰ひもをゆっくり広げて後ろで結ぶ。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患者と接する部分に触れ</a:t>
                      </a:r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ず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裾を広げる。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8370316"/>
                  </a:ext>
                </a:extLst>
              </a:tr>
            </a:tbl>
          </a:graphicData>
        </a:graphic>
      </p:graphicFrame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2DA3BE98-1F7F-40AE-A97E-658970D02E3F}"/>
              </a:ext>
            </a:extLst>
          </p:cNvPr>
          <p:cNvGraphicFramePr>
            <a:graphicFrameLocks noGrp="1"/>
          </p:cNvGraphicFramePr>
          <p:nvPr/>
        </p:nvGraphicFramePr>
        <p:xfrm>
          <a:off x="3740530" y="6310806"/>
          <a:ext cx="5220585" cy="40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0585">
                  <a:extLst>
                    <a:ext uri="{9D8B030D-6E8A-4147-A177-3AD203B41FA5}">
                      <a16:colId xmlns:a16="http://schemas.microsoft.com/office/drawing/2014/main" val="49968792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4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職業感染制御研究会より引用</a:t>
                      </a:r>
                      <a:r>
                        <a:rPr lang="ja-JP" altLang="en-US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　</a:t>
                      </a:r>
                      <a:r>
                        <a:rPr lang="en-US" altLang="ja-JP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※</a:t>
                      </a:r>
                      <a:r>
                        <a:rPr lang="ja-JP" altLang="en-US" sz="12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他目的への利用はお控えください</a:t>
                      </a:r>
                      <a:endParaRPr lang="en-US" sz="120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The Research Group of Occupational Infection Control and Prevention in Japan (JRGOICP)</a:t>
                      </a:r>
                      <a:endParaRPr lang="ja-JP" sz="1000" b="0" dirty="0">
                        <a:solidFill>
                          <a:srgbClr val="0090D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391616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71463DE-0F4D-4BC1-BECD-4276E42025DF}"/>
              </a:ext>
            </a:extLst>
          </p:cNvPr>
          <p:cNvSpPr txBox="1"/>
          <p:nvPr/>
        </p:nvSpPr>
        <p:spPr>
          <a:xfrm>
            <a:off x="2859462" y="192766"/>
            <a:ext cx="3416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感染防具の装着方法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173A7F-31D3-488E-A092-67D09511C578}"/>
              </a:ext>
            </a:extLst>
          </p:cNvPr>
          <p:cNvSpPr txBox="1"/>
          <p:nvPr/>
        </p:nvSpPr>
        <p:spPr>
          <a:xfrm>
            <a:off x="36825" y="65243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６．手袋の外し方</a:t>
            </a:r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2DA3BE98-1F7F-40AE-A97E-658970D02E3F}"/>
              </a:ext>
            </a:extLst>
          </p:cNvPr>
          <p:cNvGraphicFramePr>
            <a:graphicFrameLocks noGrp="1"/>
          </p:cNvGraphicFramePr>
          <p:nvPr/>
        </p:nvGraphicFramePr>
        <p:xfrm>
          <a:off x="210950" y="6164102"/>
          <a:ext cx="2827469" cy="62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469">
                  <a:extLst>
                    <a:ext uri="{9D8B030D-6E8A-4147-A177-3AD203B41FA5}">
                      <a16:colId xmlns:a16="http://schemas.microsoft.com/office/drawing/2014/main" val="49968792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職業感染制御研究会より引用</a:t>
                      </a:r>
                      <a:endParaRPr lang="en-US" altLang="ja-JP" sz="105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　</a:t>
                      </a:r>
                      <a:r>
                        <a:rPr lang="en-US" altLang="ja-JP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※</a:t>
                      </a:r>
                      <a:r>
                        <a:rPr lang="ja-JP" altLang="en-US" sz="105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他目的への利用はお控えください</a:t>
                      </a:r>
                      <a:endParaRPr lang="en-US" sz="1050" b="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ＭＳ 明朝" panose="02020609040205080304" pitchFamily="17" charset="-128"/>
                      </a:endParaRP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The Research Group of Occupational Infection </a:t>
                      </a:r>
                    </a:p>
                    <a:p>
                      <a:pPr algn="l"/>
                      <a:r>
                        <a:rPr lang="en-US" sz="1000" b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ＭＳ 明朝" panose="02020609040205080304" pitchFamily="17" charset="-128"/>
                        </a:rPr>
                        <a:t>Control and Prevention in Japan (JRGOICP)</a:t>
                      </a:r>
                      <a:endParaRPr lang="ja-JP" sz="1000" b="0" dirty="0">
                        <a:solidFill>
                          <a:srgbClr val="0090D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391616"/>
                  </a:ext>
                </a:extLst>
              </a:tr>
            </a:tbl>
          </a:graphicData>
        </a:graphic>
      </p:graphicFrame>
      <p:pic>
        <p:nvPicPr>
          <p:cNvPr id="38" name="Shape 14">
            <a:extLst>
              <a:ext uri="{FF2B5EF4-FFF2-40B4-BE49-F238E27FC236}">
                <a16:creationId xmlns:a16="http://schemas.microsoft.com/office/drawing/2014/main" id="{1EE18330-4B70-4A75-BE4B-B95E4F5F3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8626" y="1032879"/>
            <a:ext cx="892810" cy="774065"/>
          </a:xfrm>
          <a:prstGeom prst="rect">
            <a:avLst/>
          </a:prstGeom>
        </p:spPr>
      </p:pic>
      <p:pic>
        <p:nvPicPr>
          <p:cNvPr id="39" name="Shape 16">
            <a:extLst>
              <a:ext uri="{FF2B5EF4-FFF2-40B4-BE49-F238E27FC236}">
                <a16:creationId xmlns:a16="http://schemas.microsoft.com/office/drawing/2014/main" id="{85D5B687-BD19-4B31-B47B-6040F5E13D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5731" y="1036054"/>
            <a:ext cx="892810" cy="774065"/>
          </a:xfrm>
          <a:prstGeom prst="rect">
            <a:avLst/>
          </a:prstGeom>
        </p:spPr>
      </p:pic>
      <p:pic>
        <p:nvPicPr>
          <p:cNvPr id="40" name="Shape 18">
            <a:extLst>
              <a:ext uri="{FF2B5EF4-FFF2-40B4-BE49-F238E27FC236}">
                <a16:creationId xmlns:a16="http://schemas.microsoft.com/office/drawing/2014/main" id="{5F80A9B9-BAF0-4BBF-93D0-599060EDBC9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92836" y="1032879"/>
            <a:ext cx="892810" cy="774065"/>
          </a:xfrm>
          <a:prstGeom prst="rect">
            <a:avLst/>
          </a:prstGeom>
        </p:spPr>
      </p:pic>
      <p:pic>
        <p:nvPicPr>
          <p:cNvPr id="41" name="Shape 22">
            <a:extLst>
              <a:ext uri="{FF2B5EF4-FFF2-40B4-BE49-F238E27FC236}">
                <a16:creationId xmlns:a16="http://schemas.microsoft.com/office/drawing/2014/main" id="{68055498-C60E-48C0-9A02-87971B3C44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8626" y="1897749"/>
            <a:ext cx="892810" cy="774065"/>
          </a:xfrm>
          <a:prstGeom prst="rect">
            <a:avLst/>
          </a:prstGeom>
        </p:spPr>
      </p:pic>
      <p:pic>
        <p:nvPicPr>
          <p:cNvPr id="42" name="Shape 24">
            <a:extLst>
              <a:ext uri="{FF2B5EF4-FFF2-40B4-BE49-F238E27FC236}">
                <a16:creationId xmlns:a16="http://schemas.microsoft.com/office/drawing/2014/main" id="{8941392A-CA2C-4E84-A38B-33ED095594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27636" y="1899654"/>
            <a:ext cx="892810" cy="774065"/>
          </a:xfrm>
          <a:prstGeom prst="rect">
            <a:avLst/>
          </a:prstGeom>
        </p:spPr>
      </p:pic>
      <p:pic>
        <p:nvPicPr>
          <p:cNvPr id="43" name="Shape 26">
            <a:extLst>
              <a:ext uri="{FF2B5EF4-FFF2-40B4-BE49-F238E27FC236}">
                <a16:creationId xmlns:a16="http://schemas.microsoft.com/office/drawing/2014/main" id="{5AC02545-61DE-4862-A276-3B7438402A6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2836" y="1899654"/>
            <a:ext cx="892810" cy="774065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C290D89-AC9B-439B-AE44-6B671FFE6AEB}"/>
              </a:ext>
            </a:extLst>
          </p:cNvPr>
          <p:cNvGraphicFramePr>
            <a:graphicFrameLocks noGrp="1"/>
          </p:cNvGraphicFramePr>
          <p:nvPr/>
        </p:nvGraphicFramePr>
        <p:xfrm>
          <a:off x="318687" y="2761349"/>
          <a:ext cx="360654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542">
                  <a:extLst>
                    <a:ext uri="{9D8B030D-6E8A-4147-A177-3AD203B41FA5}">
                      <a16:colId xmlns:a16="http://schemas.microsoft.com/office/drawing/2014/main" val="2808100583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外側をつまんで片側の手袋を中表にして外し、まだ手袋を着用している手で外した手袋を持っておく。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手袋を脱いだ手の指先を、もう一方の手首と手袋の間に滑り込ませ、そのまま引き上げるようにして脱ぐ。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２枚の手袋をひとかたまりとなった状態でそのまま廃棄する。</a:t>
                      </a:r>
                      <a:endParaRPr lang="en-US" altLang="ja-JP" sz="10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000" b="0" dirty="0">
                          <a:solidFill>
                            <a:srgbClr val="231F20"/>
                          </a:solidFill>
                          <a:effectLst/>
                          <a:latin typeface="+mn-ea"/>
                          <a:ea typeface="+mn-ea"/>
                        </a:rPr>
                        <a:t>・最後に手指消毒</a:t>
                      </a:r>
                      <a:endParaRPr lang="ja-JP" sz="10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1560426"/>
                  </a:ext>
                </a:extLst>
              </a:tr>
            </a:tbl>
          </a:graphicData>
        </a:graphic>
      </p:graphicFrame>
      <p:pic>
        <p:nvPicPr>
          <p:cNvPr id="44" name="Shape 36">
            <a:extLst>
              <a:ext uri="{FF2B5EF4-FFF2-40B4-BE49-F238E27FC236}">
                <a16:creationId xmlns:a16="http://schemas.microsoft.com/office/drawing/2014/main" id="{12B97C7A-77B6-4AC1-BE59-C439BBD2E37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297214" y="1970773"/>
            <a:ext cx="628015" cy="62801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8C2C4D8-9765-49A3-BC8E-A586547E98D5}"/>
              </a:ext>
            </a:extLst>
          </p:cNvPr>
          <p:cNvSpPr txBox="1"/>
          <p:nvPr/>
        </p:nvSpPr>
        <p:spPr>
          <a:xfrm>
            <a:off x="36825" y="404280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８．アイガードの外し方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FECC85-4C85-4C87-A02D-A79F048CAC14}"/>
              </a:ext>
            </a:extLst>
          </p:cNvPr>
          <p:cNvGrpSpPr/>
          <p:nvPr/>
        </p:nvGrpSpPr>
        <p:grpSpPr>
          <a:xfrm>
            <a:off x="5578664" y="282455"/>
            <a:ext cx="3128631" cy="1591291"/>
            <a:chOff x="5289699" y="1190846"/>
            <a:chExt cx="3128631" cy="1591291"/>
          </a:xfrm>
        </p:grpSpPr>
        <p:pic>
          <p:nvPicPr>
            <p:cNvPr id="47" name="Shape 58">
              <a:extLst>
                <a:ext uri="{FF2B5EF4-FFF2-40B4-BE49-F238E27FC236}">
                  <a16:creationId xmlns:a16="http://schemas.microsoft.com/office/drawing/2014/main" id="{DC614139-EE6C-4F4C-B8D2-003F384323FB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5289699" y="1197177"/>
              <a:ext cx="3124200" cy="158496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850F84E-4F06-4236-B63F-C5B3C6CAE8DE}"/>
                </a:ext>
              </a:extLst>
            </p:cNvPr>
            <p:cNvSpPr/>
            <p:nvPr/>
          </p:nvSpPr>
          <p:spPr>
            <a:xfrm>
              <a:off x="8046191" y="1190846"/>
              <a:ext cx="372139" cy="606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48" name="Shape 28">
            <a:extLst>
              <a:ext uri="{FF2B5EF4-FFF2-40B4-BE49-F238E27FC236}">
                <a16:creationId xmlns:a16="http://schemas.microsoft.com/office/drawing/2014/main" id="{7D80BB46-A8DC-49BD-8B3C-B6803762178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086112" y="2574681"/>
            <a:ext cx="3599815" cy="1432560"/>
          </a:xfrm>
          <a:prstGeom prst="rect">
            <a:avLst/>
          </a:prstGeom>
        </p:spPr>
      </p:pic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6772958E-4CEE-4981-87EA-95CC1534241B}"/>
              </a:ext>
            </a:extLst>
          </p:cNvPr>
          <p:cNvGraphicFramePr>
            <a:graphicFrameLocks noGrp="1"/>
          </p:cNvGraphicFramePr>
          <p:nvPr/>
        </p:nvGraphicFramePr>
        <p:xfrm>
          <a:off x="5902894" y="1906546"/>
          <a:ext cx="2551039" cy="646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039">
                  <a:extLst>
                    <a:ext uri="{9D8B030D-6E8A-4147-A177-3AD203B41FA5}">
                      <a16:colId xmlns:a16="http://schemas.microsoft.com/office/drawing/2014/main" val="3503717888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latin typeface="+mn-ea"/>
                          <a:ea typeface="+mn-ea"/>
                        </a:rPr>
                        <a:t>◉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ガウン</a:t>
                      </a:r>
                    </a:p>
                    <a:p>
                      <a:pPr algn="l"/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ひもを外し、ガウンの外側には触れないようにして首や肩の内側から手を入れ、中表にして脱ぐ。小さく丸めて廃棄する。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6924343"/>
                  </a:ext>
                </a:extLst>
              </a:tr>
            </a:tbl>
          </a:graphicData>
        </a:graphic>
      </p:graphicFrame>
      <p:graphicFrame>
        <p:nvGraphicFramePr>
          <p:cNvPr id="49" name="表 48">
            <a:extLst>
              <a:ext uri="{FF2B5EF4-FFF2-40B4-BE49-F238E27FC236}">
                <a16:creationId xmlns:a16="http://schemas.microsoft.com/office/drawing/2014/main" id="{6F518F5A-E509-4846-810B-9C5ACC4857D4}"/>
              </a:ext>
            </a:extLst>
          </p:cNvPr>
          <p:cNvGraphicFramePr>
            <a:graphicFrameLocks noGrp="1"/>
          </p:cNvGraphicFramePr>
          <p:nvPr/>
        </p:nvGraphicFramePr>
        <p:xfrm>
          <a:off x="4467538" y="4041513"/>
          <a:ext cx="448483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837">
                  <a:extLst>
                    <a:ext uri="{9D8B030D-6E8A-4147-A177-3AD203B41FA5}">
                      <a16:colId xmlns:a16="http://schemas.microsoft.com/office/drawing/2014/main" val="1195528858"/>
                    </a:ext>
                  </a:extLst>
                </a:gridCol>
              </a:tblGrid>
              <a:tr h="606055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latin typeface="+mn-ea"/>
                          <a:ea typeface="+mn-ea"/>
                        </a:rPr>
                        <a:t>◉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エプロン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首の後ろにあるミシン目を引き、腰ひもの高さまで外側を中にして折り込む。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左右の裾を腰ひもの高さまで持ち上げ、外側を中にして折り込む。</a:t>
                      </a:r>
                    </a:p>
                    <a:p>
                      <a:pPr algn="l"/>
                      <a:r>
                        <a:rPr lang="ja-JP" altLang="en-US" sz="1000" dirty="0">
                          <a:effectLst/>
                          <a:latin typeface="+mn-ea"/>
                          <a:ea typeface="+mn-ea"/>
                        </a:rPr>
                        <a:t>・</a:t>
                      </a:r>
                      <a:r>
                        <a:rPr lang="ja-JP" sz="1000" dirty="0">
                          <a:effectLst/>
                          <a:latin typeface="+mn-ea"/>
                          <a:ea typeface="+mn-ea"/>
                        </a:rPr>
                        <a:t>後ろの腰ひもを切り、小さくまとめて廃棄する。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+mn-ea"/>
                        <a:ea typeface="+mn-ea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111857"/>
                  </a:ext>
                </a:extLst>
              </a:tr>
            </a:tbl>
          </a:graphicData>
        </a:graphic>
      </p:graphicFrame>
      <p:pic>
        <p:nvPicPr>
          <p:cNvPr id="50" name="Shape 42">
            <a:extLst>
              <a:ext uri="{FF2B5EF4-FFF2-40B4-BE49-F238E27FC236}">
                <a16:creationId xmlns:a16="http://schemas.microsoft.com/office/drawing/2014/main" id="{6F9706C0-70B0-480A-822D-8A306BD3A12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74575" y="4418434"/>
            <a:ext cx="1158240" cy="1029970"/>
          </a:xfrm>
          <a:prstGeom prst="rect">
            <a:avLst/>
          </a:prstGeom>
        </p:spPr>
      </p:pic>
      <p:pic>
        <p:nvPicPr>
          <p:cNvPr id="51" name="Shape 44">
            <a:extLst>
              <a:ext uri="{FF2B5EF4-FFF2-40B4-BE49-F238E27FC236}">
                <a16:creationId xmlns:a16="http://schemas.microsoft.com/office/drawing/2014/main" id="{F70373EA-2F22-4D47-ACB2-DAD3161C93C2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653841" y="4360998"/>
            <a:ext cx="1057910" cy="1139825"/>
          </a:xfrm>
          <a:prstGeom prst="rect">
            <a:avLst/>
          </a:prstGeom>
        </p:spPr>
      </p:pic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1C39CE65-0907-453D-B31F-0B55DF32DEF3}"/>
              </a:ext>
            </a:extLst>
          </p:cNvPr>
          <p:cNvGraphicFramePr>
            <a:graphicFrameLocks noGrp="1"/>
          </p:cNvGraphicFramePr>
          <p:nvPr/>
        </p:nvGraphicFramePr>
        <p:xfrm>
          <a:off x="2788740" y="4444393"/>
          <a:ext cx="1220502" cy="1018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502">
                  <a:extLst>
                    <a:ext uri="{9D8B030D-6E8A-4147-A177-3AD203B41FA5}">
                      <a16:colId xmlns:a16="http://schemas.microsoft.com/office/drawing/2014/main" val="1066736606"/>
                    </a:ext>
                  </a:extLst>
                </a:gridCol>
              </a:tblGrid>
              <a:tr h="1018434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外側表面は汚染しているため、ゴムひもやフレーム部分をつまんで外し、そのまま廃棄、もしくは所定の場所に置く。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9578901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1C2935E-ACA0-4BD8-970C-0CBC44301429}"/>
              </a:ext>
            </a:extLst>
          </p:cNvPr>
          <p:cNvSpPr txBox="1"/>
          <p:nvPr/>
        </p:nvSpPr>
        <p:spPr>
          <a:xfrm>
            <a:off x="5296385" y="48085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９．マスクの外し方</a:t>
            </a:r>
          </a:p>
        </p:txBody>
      </p:sp>
      <p:pic>
        <p:nvPicPr>
          <p:cNvPr id="54" name="Shape 46">
            <a:extLst>
              <a:ext uri="{FF2B5EF4-FFF2-40B4-BE49-F238E27FC236}">
                <a16:creationId xmlns:a16="http://schemas.microsoft.com/office/drawing/2014/main" id="{DE9A02AD-7988-44B4-8F76-115CA1481B27}"/>
              </a:ext>
            </a:extLst>
          </p:cNvPr>
          <p:cNvPicPr/>
          <p:nvPr/>
        </p:nvPicPr>
        <p:blipFill rotWithShape="1">
          <a:blip r:embed="rId13"/>
          <a:srcRect l="6791"/>
          <a:stretch/>
        </p:blipFill>
        <p:spPr>
          <a:xfrm>
            <a:off x="4434254" y="5085881"/>
            <a:ext cx="1144410" cy="1139825"/>
          </a:xfrm>
          <a:prstGeom prst="rect">
            <a:avLst/>
          </a:prstGeom>
        </p:spPr>
      </p:pic>
      <p:pic>
        <p:nvPicPr>
          <p:cNvPr id="55" name="Shape 30">
            <a:extLst>
              <a:ext uri="{FF2B5EF4-FFF2-40B4-BE49-F238E27FC236}">
                <a16:creationId xmlns:a16="http://schemas.microsoft.com/office/drawing/2014/main" id="{E069E1EE-824E-4A8E-9741-20FF985030EA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5448713" y="5174190"/>
            <a:ext cx="1246505" cy="1334770"/>
          </a:xfrm>
          <a:prstGeom prst="rect">
            <a:avLst/>
          </a:prstGeom>
        </p:spPr>
      </p:pic>
      <p:pic>
        <p:nvPicPr>
          <p:cNvPr id="56" name="Shape 32">
            <a:extLst>
              <a:ext uri="{FF2B5EF4-FFF2-40B4-BE49-F238E27FC236}">
                <a16:creationId xmlns:a16="http://schemas.microsoft.com/office/drawing/2014/main" id="{AD3A705A-E43C-4ADA-B92D-0D79A9DDAE97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601189" y="5289260"/>
            <a:ext cx="999490" cy="1139825"/>
          </a:xfrm>
          <a:prstGeom prst="rect">
            <a:avLst/>
          </a:prstGeom>
        </p:spPr>
      </p:pic>
      <p:pic>
        <p:nvPicPr>
          <p:cNvPr id="57" name="Shape 34">
            <a:extLst>
              <a:ext uri="{FF2B5EF4-FFF2-40B4-BE49-F238E27FC236}">
                <a16:creationId xmlns:a16="http://schemas.microsoft.com/office/drawing/2014/main" id="{9001F479-AA79-4F42-8E7D-D53BB54E25E7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7828271" y="5339604"/>
            <a:ext cx="809654" cy="809654"/>
          </a:xfrm>
          <a:prstGeom prst="rect">
            <a:avLst/>
          </a:prstGeom>
        </p:spPr>
      </p:pic>
      <p:graphicFrame>
        <p:nvGraphicFramePr>
          <p:cNvPr id="58" name="表 57">
            <a:extLst>
              <a:ext uri="{FF2B5EF4-FFF2-40B4-BE49-F238E27FC236}">
                <a16:creationId xmlns:a16="http://schemas.microsoft.com/office/drawing/2014/main" id="{3C866672-8E52-4266-A522-3D541EEF693A}"/>
              </a:ext>
            </a:extLst>
          </p:cNvPr>
          <p:cNvGraphicFramePr>
            <a:graphicFrameLocks noGrp="1"/>
          </p:cNvGraphicFramePr>
          <p:nvPr/>
        </p:nvGraphicFramePr>
        <p:xfrm>
          <a:off x="4416804" y="6485447"/>
          <a:ext cx="3238985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985">
                  <a:extLst>
                    <a:ext uri="{9D8B030D-6E8A-4147-A177-3AD203B41FA5}">
                      <a16:colId xmlns:a16="http://schemas.microsoft.com/office/drawing/2014/main" val="1287502086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ゴムやひもをつまんで外し、マスクの表面には触れずに廃棄する。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9020592"/>
                  </a:ext>
                </a:extLst>
              </a:tr>
            </a:tbl>
          </a:graphicData>
        </a:graphic>
      </p:graphicFrame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15433069-F404-4B11-AD22-EC2196804C10}"/>
              </a:ext>
            </a:extLst>
          </p:cNvPr>
          <p:cNvGraphicFramePr>
            <a:graphicFrameLocks noGrp="1"/>
          </p:cNvGraphicFramePr>
          <p:nvPr/>
        </p:nvGraphicFramePr>
        <p:xfrm>
          <a:off x="7760478" y="6340550"/>
          <a:ext cx="95222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228">
                  <a:extLst>
                    <a:ext uri="{9D8B030D-6E8A-4147-A177-3AD203B41FA5}">
                      <a16:colId xmlns:a16="http://schemas.microsoft.com/office/drawing/2014/main" val="1203650249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algn="l"/>
                      <a:r>
                        <a:rPr lang="ja-JP" sz="1000" dirty="0">
                          <a:effectLst/>
                        </a:rPr>
                        <a:t>最後にもう一度</a:t>
                      </a:r>
                    </a:p>
                    <a:p>
                      <a:pPr algn="l"/>
                      <a:r>
                        <a:rPr lang="ja-JP" sz="1000" dirty="0">
                          <a:effectLst/>
                        </a:rPr>
                        <a:t>手指衛生を行います。</a:t>
                      </a:r>
                      <a:endParaRPr lang="ja-JP" sz="1000" b="1" dirty="0">
                        <a:solidFill>
                          <a:srgbClr val="231F20"/>
                        </a:solidFill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ＭＳ 明朝" panose="02020609040205080304" pitchFamily="17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7603266"/>
                  </a:ext>
                </a:extLst>
              </a:tr>
            </a:tbl>
          </a:graphicData>
        </a:graphic>
      </p:graphicFrame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986E9D1-782A-4B56-8DC0-30A164B676F9}"/>
              </a:ext>
            </a:extLst>
          </p:cNvPr>
          <p:cNvSpPr txBox="1"/>
          <p:nvPr/>
        </p:nvSpPr>
        <p:spPr>
          <a:xfrm>
            <a:off x="3510290" y="23521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７．ガウン・エプロンの外し方</a:t>
            </a:r>
          </a:p>
        </p:txBody>
      </p:sp>
    </p:spTree>
    <p:extLst>
      <p:ext uri="{BB962C8B-B14F-4D97-AF65-F5344CB8AC3E}">
        <p14:creationId xmlns:p14="http://schemas.microsoft.com/office/powerpoint/2010/main" val="414559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840</Words>
  <Application>Microsoft Office PowerPoint</Application>
  <PresentationFormat>画面に合わせる (4:3)</PresentationFormat>
  <Paragraphs>120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AR丸ゴシック体E</vt:lpstr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田治　明宏</dc:creator>
  <cp:lastModifiedBy>Taji Akihiro</cp:lastModifiedBy>
  <cp:revision>44</cp:revision>
  <cp:lastPrinted>2022-01-31T13:55:16Z</cp:lastPrinted>
  <dcterms:created xsi:type="dcterms:W3CDTF">2021-04-30T04:07:55Z</dcterms:created>
  <dcterms:modified xsi:type="dcterms:W3CDTF">2022-05-23T01:02:49Z</dcterms:modified>
</cp:coreProperties>
</file>