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62" r:id="rId3"/>
    <p:sldId id="260" r:id="rId4"/>
    <p:sldId id="264" r:id="rId5"/>
    <p:sldId id="266" r:id="rId6"/>
    <p:sldId id="267" r:id="rId7"/>
    <p:sldId id="268" r:id="rId8"/>
    <p:sldId id="257" r:id="rId9"/>
    <p:sldId id="265" r:id="rId10"/>
    <p:sldId id="263" r:id="rId11"/>
    <p:sldId id="271" r:id="rId12"/>
    <p:sldId id="273" r:id="rId13"/>
    <p:sldId id="272" r:id="rId14"/>
    <p:sldId id="269" r:id="rId15"/>
    <p:sldId id="270" r:id="rId16"/>
    <p:sldId id="274" r:id="rId1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5" autoAdjust="0"/>
    <p:restoredTop sz="94660"/>
  </p:normalViewPr>
  <p:slideViewPr>
    <p:cSldViewPr snapToGrid="0">
      <p:cViewPr varScale="1">
        <p:scale>
          <a:sx n="91" d="100"/>
          <a:sy n="91" d="100"/>
        </p:scale>
        <p:origin x="69"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513D74B-A3E4-49E1-8461-C088F4B6911D}" type="datetimeFigureOut">
              <a:rPr kumimoji="1" lang="ja-JP" altLang="en-US" smtClean="0"/>
              <a:t>2021/3/15</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CF459CCE-1B49-4167-93C9-7BD518EBC625}" type="slidenum">
              <a:rPr kumimoji="1" lang="ja-JP" altLang="en-US" smtClean="0"/>
              <a:t>‹#›</a:t>
            </a:fld>
            <a:endParaRPr kumimoji="1" lang="ja-JP" altLang="en-US" dirty="0"/>
          </a:p>
        </p:txBody>
      </p:sp>
    </p:spTree>
    <p:extLst>
      <p:ext uri="{BB962C8B-B14F-4D97-AF65-F5344CB8AC3E}">
        <p14:creationId xmlns:p14="http://schemas.microsoft.com/office/powerpoint/2010/main" val="1905574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513D74B-A3E4-49E1-8461-C088F4B6911D}" type="datetimeFigureOut">
              <a:rPr kumimoji="1" lang="ja-JP" altLang="en-US" smtClean="0"/>
              <a:t>2021/3/15</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CF459CCE-1B49-4167-93C9-7BD518EBC625}" type="slidenum">
              <a:rPr kumimoji="1" lang="ja-JP" altLang="en-US" smtClean="0"/>
              <a:t>‹#›</a:t>
            </a:fld>
            <a:endParaRPr kumimoji="1" lang="ja-JP" altLang="en-US" dirty="0"/>
          </a:p>
        </p:txBody>
      </p:sp>
    </p:spTree>
    <p:extLst>
      <p:ext uri="{BB962C8B-B14F-4D97-AF65-F5344CB8AC3E}">
        <p14:creationId xmlns:p14="http://schemas.microsoft.com/office/powerpoint/2010/main" val="2756647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513D74B-A3E4-49E1-8461-C088F4B6911D}" type="datetimeFigureOut">
              <a:rPr kumimoji="1" lang="ja-JP" altLang="en-US" smtClean="0"/>
              <a:t>2021/3/15</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CF459CCE-1B49-4167-93C9-7BD518EBC625}" type="slidenum">
              <a:rPr kumimoji="1" lang="ja-JP" altLang="en-US" smtClean="0"/>
              <a:t>‹#›</a:t>
            </a:fld>
            <a:endParaRPr kumimoji="1" lang="ja-JP" altLang="en-US" dirty="0"/>
          </a:p>
        </p:txBody>
      </p:sp>
    </p:spTree>
    <p:extLst>
      <p:ext uri="{BB962C8B-B14F-4D97-AF65-F5344CB8AC3E}">
        <p14:creationId xmlns:p14="http://schemas.microsoft.com/office/powerpoint/2010/main" val="4059762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513D74B-A3E4-49E1-8461-C088F4B6911D}" type="datetimeFigureOut">
              <a:rPr kumimoji="1" lang="ja-JP" altLang="en-US" smtClean="0"/>
              <a:t>2021/3/15</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CF459CCE-1B49-4167-93C9-7BD518EBC625}" type="slidenum">
              <a:rPr kumimoji="1" lang="ja-JP" altLang="en-US" smtClean="0"/>
              <a:t>‹#›</a:t>
            </a:fld>
            <a:endParaRPr kumimoji="1" lang="ja-JP" altLang="en-US" dirty="0"/>
          </a:p>
        </p:txBody>
      </p:sp>
    </p:spTree>
    <p:extLst>
      <p:ext uri="{BB962C8B-B14F-4D97-AF65-F5344CB8AC3E}">
        <p14:creationId xmlns:p14="http://schemas.microsoft.com/office/powerpoint/2010/main" val="1439684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513D74B-A3E4-49E1-8461-C088F4B6911D}" type="datetimeFigureOut">
              <a:rPr kumimoji="1" lang="ja-JP" altLang="en-US" smtClean="0"/>
              <a:t>2021/3/15</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CF459CCE-1B49-4167-93C9-7BD518EBC625}" type="slidenum">
              <a:rPr kumimoji="1" lang="ja-JP" altLang="en-US" smtClean="0"/>
              <a:t>‹#›</a:t>
            </a:fld>
            <a:endParaRPr kumimoji="1" lang="ja-JP" altLang="en-US" dirty="0"/>
          </a:p>
        </p:txBody>
      </p:sp>
    </p:spTree>
    <p:extLst>
      <p:ext uri="{BB962C8B-B14F-4D97-AF65-F5344CB8AC3E}">
        <p14:creationId xmlns:p14="http://schemas.microsoft.com/office/powerpoint/2010/main" val="1162615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8" name="Date Placeholder 7"/>
          <p:cNvSpPr>
            <a:spLocks noGrp="1"/>
          </p:cNvSpPr>
          <p:nvPr>
            <p:ph type="dt" sz="half" idx="10"/>
          </p:nvPr>
        </p:nvSpPr>
        <p:spPr/>
        <p:txBody>
          <a:bodyPr/>
          <a:lstStyle/>
          <a:p>
            <a:fld id="{9513D74B-A3E4-49E1-8461-C088F4B6911D}" type="datetimeFigureOut">
              <a:rPr kumimoji="1" lang="ja-JP" altLang="en-US" smtClean="0"/>
              <a:t>2021/3/15</a:t>
            </a:fld>
            <a:endParaRPr kumimoji="1" lang="ja-JP" altLang="en-US" dirty="0"/>
          </a:p>
        </p:txBody>
      </p:sp>
      <p:sp>
        <p:nvSpPr>
          <p:cNvPr id="9" name="Footer Placeholder 8"/>
          <p:cNvSpPr>
            <a:spLocks noGrp="1"/>
          </p:cNvSpPr>
          <p:nvPr>
            <p:ph type="ftr" sz="quarter" idx="11"/>
          </p:nvPr>
        </p:nvSpPr>
        <p:spPr/>
        <p:txBody>
          <a:bodyPr/>
          <a:lstStyle/>
          <a:p>
            <a:endParaRPr kumimoji="1" lang="ja-JP" altLang="en-US" dirty="0"/>
          </a:p>
        </p:txBody>
      </p:sp>
      <p:sp>
        <p:nvSpPr>
          <p:cNvPr id="10" name="Slide Number Placeholder 9"/>
          <p:cNvSpPr>
            <a:spLocks noGrp="1"/>
          </p:cNvSpPr>
          <p:nvPr>
            <p:ph type="sldNum" sz="quarter" idx="12"/>
          </p:nvPr>
        </p:nvSpPr>
        <p:spPr/>
        <p:txBody>
          <a:bodyPr/>
          <a:lstStyle/>
          <a:p>
            <a:fld id="{CF459CCE-1B49-4167-93C9-7BD518EBC625}" type="slidenum">
              <a:rPr kumimoji="1" lang="ja-JP" altLang="en-US" smtClean="0"/>
              <a:t>‹#›</a:t>
            </a:fld>
            <a:endParaRPr kumimoji="1" lang="ja-JP" altLang="en-US" dirty="0"/>
          </a:p>
        </p:txBody>
      </p:sp>
    </p:spTree>
    <p:extLst>
      <p:ext uri="{BB962C8B-B14F-4D97-AF65-F5344CB8AC3E}">
        <p14:creationId xmlns:p14="http://schemas.microsoft.com/office/powerpoint/2010/main" val="3680161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2" name="Date Placeholder 1"/>
          <p:cNvSpPr>
            <a:spLocks noGrp="1"/>
          </p:cNvSpPr>
          <p:nvPr>
            <p:ph type="dt" sz="half" idx="10"/>
          </p:nvPr>
        </p:nvSpPr>
        <p:spPr/>
        <p:txBody>
          <a:bodyPr/>
          <a:lstStyle/>
          <a:p>
            <a:fld id="{9513D74B-A3E4-49E1-8461-C088F4B6911D}" type="datetimeFigureOut">
              <a:rPr kumimoji="1" lang="ja-JP" altLang="en-US" smtClean="0"/>
              <a:t>2021/3/15</a:t>
            </a:fld>
            <a:endParaRPr kumimoji="1" lang="ja-JP" altLang="en-US" dirty="0"/>
          </a:p>
        </p:txBody>
      </p:sp>
      <p:sp>
        <p:nvSpPr>
          <p:cNvPr id="11" name="Footer Placeholder 10"/>
          <p:cNvSpPr>
            <a:spLocks noGrp="1"/>
          </p:cNvSpPr>
          <p:nvPr>
            <p:ph type="ftr" sz="quarter" idx="11"/>
          </p:nvPr>
        </p:nvSpPr>
        <p:spPr/>
        <p:txBody>
          <a:bodyPr/>
          <a:lstStyle/>
          <a:p>
            <a:endParaRPr kumimoji="1" lang="ja-JP" altLang="en-US" dirty="0"/>
          </a:p>
        </p:txBody>
      </p:sp>
      <p:sp>
        <p:nvSpPr>
          <p:cNvPr id="12" name="Slide Number Placeholder 11"/>
          <p:cNvSpPr>
            <a:spLocks noGrp="1"/>
          </p:cNvSpPr>
          <p:nvPr>
            <p:ph type="sldNum" sz="quarter" idx="12"/>
          </p:nvPr>
        </p:nvSpPr>
        <p:spPr/>
        <p:txBody>
          <a:bodyPr/>
          <a:lstStyle/>
          <a:p>
            <a:fld id="{CF459CCE-1B49-4167-93C9-7BD518EBC625}" type="slidenum">
              <a:rPr kumimoji="1" lang="ja-JP" altLang="en-US" smtClean="0"/>
              <a:t>‹#›</a:t>
            </a:fld>
            <a:endParaRPr kumimoji="1" lang="ja-JP" altLang="en-US" dirty="0"/>
          </a:p>
        </p:txBody>
      </p:sp>
    </p:spTree>
    <p:extLst>
      <p:ext uri="{BB962C8B-B14F-4D97-AF65-F5344CB8AC3E}">
        <p14:creationId xmlns:p14="http://schemas.microsoft.com/office/powerpoint/2010/main" val="2390787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a:t>マスター タイトルの書式設定</a:t>
            </a:r>
            <a:endParaRPr lang="en-US" dirty="0"/>
          </a:p>
        </p:txBody>
      </p:sp>
      <p:sp>
        <p:nvSpPr>
          <p:cNvPr id="2" name="Date Placeholder 1"/>
          <p:cNvSpPr>
            <a:spLocks noGrp="1"/>
          </p:cNvSpPr>
          <p:nvPr>
            <p:ph type="dt" sz="half" idx="10"/>
          </p:nvPr>
        </p:nvSpPr>
        <p:spPr/>
        <p:txBody>
          <a:bodyPr/>
          <a:lstStyle/>
          <a:p>
            <a:fld id="{9513D74B-A3E4-49E1-8461-C088F4B6911D}" type="datetimeFigureOut">
              <a:rPr kumimoji="1" lang="ja-JP" altLang="en-US" smtClean="0"/>
              <a:t>2021/3/15</a:t>
            </a:fld>
            <a:endParaRPr kumimoji="1" lang="ja-JP" altLang="en-US" dirty="0"/>
          </a:p>
        </p:txBody>
      </p:sp>
      <p:sp>
        <p:nvSpPr>
          <p:cNvPr id="7" name="Footer Placeholder 6"/>
          <p:cNvSpPr>
            <a:spLocks noGrp="1"/>
          </p:cNvSpPr>
          <p:nvPr>
            <p:ph type="ftr" sz="quarter" idx="11"/>
          </p:nvPr>
        </p:nvSpPr>
        <p:spPr/>
        <p:txBody>
          <a:bodyPr/>
          <a:lstStyle/>
          <a:p>
            <a:endParaRPr kumimoji="1" lang="ja-JP" altLang="en-US" dirty="0"/>
          </a:p>
        </p:txBody>
      </p:sp>
      <p:sp>
        <p:nvSpPr>
          <p:cNvPr id="8" name="Slide Number Placeholder 7"/>
          <p:cNvSpPr>
            <a:spLocks noGrp="1"/>
          </p:cNvSpPr>
          <p:nvPr>
            <p:ph type="sldNum" sz="quarter" idx="12"/>
          </p:nvPr>
        </p:nvSpPr>
        <p:spPr/>
        <p:txBody>
          <a:bodyPr/>
          <a:lstStyle/>
          <a:p>
            <a:fld id="{CF459CCE-1B49-4167-93C9-7BD518EBC625}" type="slidenum">
              <a:rPr kumimoji="1" lang="ja-JP" altLang="en-US" smtClean="0"/>
              <a:t>‹#›</a:t>
            </a:fld>
            <a:endParaRPr kumimoji="1" lang="ja-JP" altLang="en-US" dirty="0"/>
          </a:p>
        </p:txBody>
      </p:sp>
    </p:spTree>
    <p:extLst>
      <p:ext uri="{BB962C8B-B14F-4D97-AF65-F5344CB8AC3E}">
        <p14:creationId xmlns:p14="http://schemas.microsoft.com/office/powerpoint/2010/main" val="3413043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513D74B-A3E4-49E1-8461-C088F4B6911D}" type="datetimeFigureOut">
              <a:rPr kumimoji="1" lang="ja-JP" altLang="en-US" smtClean="0"/>
              <a:t>2021/3/15</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CF459CCE-1B49-4167-93C9-7BD518EBC625}" type="slidenum">
              <a:rPr kumimoji="1" lang="ja-JP" altLang="en-US" smtClean="0"/>
              <a:t>‹#›</a:t>
            </a:fld>
            <a:endParaRPr kumimoji="1" lang="ja-JP" altLang="en-US" dirty="0"/>
          </a:p>
        </p:txBody>
      </p:sp>
    </p:spTree>
    <p:extLst>
      <p:ext uri="{BB962C8B-B14F-4D97-AF65-F5344CB8AC3E}">
        <p14:creationId xmlns:p14="http://schemas.microsoft.com/office/powerpoint/2010/main" val="2732061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ja-JP" altLang="en-US"/>
              <a:t>マスター タイトルの書式設定</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8" name="Date Placeholder 7"/>
          <p:cNvSpPr>
            <a:spLocks noGrp="1"/>
          </p:cNvSpPr>
          <p:nvPr>
            <p:ph type="dt" sz="half" idx="10"/>
          </p:nvPr>
        </p:nvSpPr>
        <p:spPr/>
        <p:txBody>
          <a:bodyPr/>
          <a:lstStyle/>
          <a:p>
            <a:fld id="{9513D74B-A3E4-49E1-8461-C088F4B6911D}" type="datetimeFigureOut">
              <a:rPr kumimoji="1" lang="ja-JP" altLang="en-US" smtClean="0"/>
              <a:t>2021/3/15</a:t>
            </a:fld>
            <a:endParaRPr kumimoji="1" lang="ja-JP" altLang="en-US" dirty="0"/>
          </a:p>
        </p:txBody>
      </p:sp>
      <p:sp>
        <p:nvSpPr>
          <p:cNvPr id="9" name="Footer Placeholder 8"/>
          <p:cNvSpPr>
            <a:spLocks noGrp="1"/>
          </p:cNvSpPr>
          <p:nvPr>
            <p:ph type="ftr" sz="quarter" idx="11"/>
          </p:nvPr>
        </p:nvSpPr>
        <p:spPr/>
        <p:txBody>
          <a:bodyPr/>
          <a:lstStyle/>
          <a:p>
            <a:endParaRPr kumimoji="1" lang="ja-JP" altLang="en-US" dirty="0"/>
          </a:p>
        </p:txBody>
      </p:sp>
      <p:sp>
        <p:nvSpPr>
          <p:cNvPr id="10" name="Slide Number Placeholder 9"/>
          <p:cNvSpPr>
            <a:spLocks noGrp="1"/>
          </p:cNvSpPr>
          <p:nvPr>
            <p:ph type="sldNum" sz="quarter" idx="12"/>
          </p:nvPr>
        </p:nvSpPr>
        <p:spPr/>
        <p:txBody>
          <a:bodyPr/>
          <a:lstStyle/>
          <a:p>
            <a:fld id="{CF459CCE-1B49-4167-93C9-7BD518EBC625}" type="slidenum">
              <a:rPr kumimoji="1" lang="ja-JP" altLang="en-US" smtClean="0"/>
              <a:t>‹#›</a:t>
            </a:fld>
            <a:endParaRPr kumimoji="1" lang="ja-JP" altLang="en-US" dirty="0"/>
          </a:p>
        </p:txBody>
      </p:sp>
    </p:spTree>
    <p:extLst>
      <p:ext uri="{BB962C8B-B14F-4D97-AF65-F5344CB8AC3E}">
        <p14:creationId xmlns:p14="http://schemas.microsoft.com/office/powerpoint/2010/main" val="3896057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8" name="Date Placeholder 7"/>
          <p:cNvSpPr>
            <a:spLocks noGrp="1"/>
          </p:cNvSpPr>
          <p:nvPr>
            <p:ph type="dt" sz="half" idx="10"/>
          </p:nvPr>
        </p:nvSpPr>
        <p:spPr/>
        <p:txBody>
          <a:bodyPr/>
          <a:lstStyle/>
          <a:p>
            <a:fld id="{9513D74B-A3E4-49E1-8461-C088F4B6911D}" type="datetimeFigureOut">
              <a:rPr kumimoji="1" lang="ja-JP" altLang="en-US" smtClean="0"/>
              <a:t>2021/3/15</a:t>
            </a:fld>
            <a:endParaRPr kumimoji="1" lang="ja-JP" altLang="en-US" dirty="0"/>
          </a:p>
        </p:txBody>
      </p:sp>
      <p:sp>
        <p:nvSpPr>
          <p:cNvPr id="9" name="Footer Placeholder 8"/>
          <p:cNvSpPr>
            <a:spLocks noGrp="1"/>
          </p:cNvSpPr>
          <p:nvPr>
            <p:ph type="ftr" sz="quarter" idx="11"/>
          </p:nvPr>
        </p:nvSpPr>
        <p:spPr>
          <a:xfrm>
            <a:off x="3499101" y="6356350"/>
            <a:ext cx="5911517" cy="365125"/>
          </a:xfrm>
        </p:spPr>
        <p:txBody>
          <a:bodyPr/>
          <a:lstStyle/>
          <a:p>
            <a:endParaRPr kumimoji="1" lang="ja-JP" altLang="en-US" dirty="0"/>
          </a:p>
        </p:txBody>
      </p:sp>
      <p:sp>
        <p:nvSpPr>
          <p:cNvPr id="10" name="Slide Number Placeholder 9"/>
          <p:cNvSpPr>
            <a:spLocks noGrp="1"/>
          </p:cNvSpPr>
          <p:nvPr>
            <p:ph type="sldNum" sz="quarter" idx="12"/>
          </p:nvPr>
        </p:nvSpPr>
        <p:spPr/>
        <p:txBody>
          <a:bodyPr/>
          <a:lstStyle/>
          <a:p>
            <a:fld id="{CF459CCE-1B49-4167-93C9-7BD518EBC625}" type="slidenum">
              <a:rPr kumimoji="1" lang="ja-JP" altLang="en-US" smtClean="0"/>
              <a:t>‹#›</a:t>
            </a:fld>
            <a:endParaRPr kumimoji="1" lang="ja-JP" altLang="en-US" dirty="0"/>
          </a:p>
        </p:txBody>
      </p:sp>
    </p:spTree>
    <p:extLst>
      <p:ext uri="{BB962C8B-B14F-4D97-AF65-F5344CB8AC3E}">
        <p14:creationId xmlns:p14="http://schemas.microsoft.com/office/powerpoint/2010/main" val="867981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9513D74B-A3E4-49E1-8461-C088F4B6911D}" type="datetimeFigureOut">
              <a:rPr kumimoji="1" lang="ja-JP" altLang="en-US" smtClean="0"/>
              <a:t>2021/3/15</a:t>
            </a:fld>
            <a:endParaRPr kumimoji="1" lang="ja-JP" alt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kumimoji="1" lang="ja-JP" alt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CF459CCE-1B49-4167-93C9-7BD518EBC625}" type="slidenum">
              <a:rPr kumimoji="1" lang="ja-JP" altLang="en-US" smtClean="0"/>
              <a:t>‹#›</a:t>
            </a:fld>
            <a:endParaRPr kumimoji="1" lang="ja-JP" altLang="en-US" dirty="0"/>
          </a:p>
        </p:txBody>
      </p:sp>
    </p:spTree>
    <p:extLst>
      <p:ext uri="{BB962C8B-B14F-4D97-AF65-F5344CB8AC3E}">
        <p14:creationId xmlns:p14="http://schemas.microsoft.com/office/powerpoint/2010/main" val="2762093261"/>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defTabSz="914400" rtl="0" eaLnBrk="1" latinLnBrk="0" hangingPunct="1">
        <a:lnSpc>
          <a:spcPct val="90000"/>
        </a:lnSpc>
        <a:spcBef>
          <a:spcPct val="0"/>
        </a:spcBef>
        <a:buNone/>
        <a:defRPr kumimoji="1"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57200" y="1341310"/>
            <a:ext cx="8258175" cy="2259140"/>
          </a:xfrm>
        </p:spPr>
        <p:txBody>
          <a:bodyPr>
            <a:normAutofit fontScale="90000"/>
          </a:bodyPr>
          <a:lstStyle/>
          <a:p>
            <a:r>
              <a:rPr lang="ja-JP" altLang="en-US" sz="4800" dirty="0"/>
              <a:t>〇〇</a:t>
            </a:r>
            <a:r>
              <a:rPr kumimoji="1" lang="ja-JP" altLang="en-US" sz="4800" dirty="0"/>
              <a:t>病院における</a:t>
            </a:r>
            <a:br>
              <a:rPr kumimoji="1" lang="en-US" altLang="ja-JP" sz="4800" dirty="0"/>
            </a:br>
            <a:r>
              <a:rPr kumimoji="1" lang="ja-JP" altLang="en-US" sz="4800" dirty="0"/>
              <a:t>個人防護服着脱指導の実施と強化</a:t>
            </a:r>
            <a:br>
              <a:rPr kumimoji="1" lang="en-US" altLang="ja-JP" sz="4800" dirty="0"/>
            </a:br>
            <a:endParaRPr kumimoji="1" lang="ja-JP" altLang="en-US" sz="4800" dirty="0"/>
          </a:p>
        </p:txBody>
      </p:sp>
      <p:sp>
        <p:nvSpPr>
          <p:cNvPr id="3" name="サブタイトル 2"/>
          <p:cNvSpPr>
            <a:spLocks noGrp="1"/>
          </p:cNvSpPr>
          <p:nvPr>
            <p:ph type="subTitle" idx="1"/>
          </p:nvPr>
        </p:nvSpPr>
        <p:spPr>
          <a:xfrm>
            <a:off x="1100015" y="4670246"/>
            <a:ext cx="7315200" cy="1191920"/>
          </a:xfrm>
        </p:spPr>
        <p:txBody>
          <a:bodyPr>
            <a:normAutofit/>
          </a:bodyPr>
          <a:lstStyle/>
          <a:p>
            <a:r>
              <a:rPr kumimoji="1" lang="ja-JP" altLang="en-US" sz="3200" dirty="0"/>
              <a:t>　　　　　</a:t>
            </a:r>
            <a:r>
              <a:rPr kumimoji="1" lang="ja-JP" altLang="en-US" sz="2400" dirty="0"/>
              <a:t>ジャパンハート看護師　橋本早代子</a:t>
            </a:r>
            <a:endParaRPr kumimoji="1" lang="en-US" altLang="ja-JP" sz="2400" dirty="0"/>
          </a:p>
          <a:p>
            <a:r>
              <a:rPr kumimoji="1" lang="ja-JP" altLang="en-US" sz="2400" dirty="0"/>
              <a:t>　　　　　　　　　　　　　　　　　</a:t>
            </a:r>
            <a:r>
              <a:rPr kumimoji="1" lang="en-US" altLang="ja-JP" sz="2400"/>
              <a:t>2021</a:t>
            </a:r>
            <a:r>
              <a:rPr kumimoji="1" lang="ja-JP" altLang="en-US" sz="2400" dirty="0"/>
              <a:t>年</a:t>
            </a:r>
            <a:r>
              <a:rPr kumimoji="1" lang="en-US" altLang="ja-JP" sz="2400" dirty="0"/>
              <a:t>1</a:t>
            </a:r>
            <a:r>
              <a:rPr kumimoji="1" lang="ja-JP" altLang="en-US" sz="2400" dirty="0"/>
              <a:t>月</a:t>
            </a:r>
            <a:r>
              <a:rPr kumimoji="1" lang="en-US" altLang="ja-JP" sz="2400" dirty="0"/>
              <a:t>25</a:t>
            </a:r>
            <a:r>
              <a:rPr kumimoji="1" lang="ja-JP" altLang="en-US" sz="2400" dirty="0"/>
              <a:t>日</a:t>
            </a:r>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66670" y="3509319"/>
            <a:ext cx="3534033" cy="2352847"/>
          </a:xfrm>
          <a:prstGeom prst="rect">
            <a:avLst/>
          </a:prstGeom>
        </p:spPr>
      </p:pic>
    </p:spTree>
    <p:extLst>
      <p:ext uri="{BB962C8B-B14F-4D97-AF65-F5344CB8AC3E}">
        <p14:creationId xmlns:p14="http://schemas.microsoft.com/office/powerpoint/2010/main" val="926052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9020" y="1065061"/>
            <a:ext cx="2776720" cy="4601183"/>
          </a:xfrm>
        </p:spPr>
        <p:txBody>
          <a:bodyPr/>
          <a:lstStyle/>
          <a:p>
            <a:r>
              <a:rPr kumimoji="1" lang="en-US" altLang="ja-JP" dirty="0"/>
              <a:t>PPE</a:t>
            </a:r>
            <a:r>
              <a:rPr kumimoji="1" lang="ja-JP" altLang="en-US" dirty="0"/>
              <a:t>着脱評価表の活用方法</a:t>
            </a:r>
          </a:p>
        </p:txBody>
      </p:sp>
      <p:sp>
        <p:nvSpPr>
          <p:cNvPr id="4" name="コンテンツ プレースホルダー 3"/>
          <p:cNvSpPr>
            <a:spLocks noGrp="1"/>
          </p:cNvSpPr>
          <p:nvPr>
            <p:ph idx="1"/>
          </p:nvPr>
        </p:nvSpPr>
        <p:spPr>
          <a:xfrm>
            <a:off x="3811836" y="583894"/>
            <a:ext cx="7372632" cy="5221995"/>
          </a:xfrm>
        </p:spPr>
        <p:txBody>
          <a:bodyPr>
            <a:normAutofit/>
          </a:bodyPr>
          <a:lstStyle/>
          <a:p>
            <a:pPr marL="0" lvl="0" indent="0">
              <a:buNone/>
            </a:pPr>
            <a:r>
              <a:rPr lang="ja-JP" altLang="en-US" sz="3200" dirty="0">
                <a:solidFill>
                  <a:srgbClr val="00B0F0"/>
                </a:solidFill>
              </a:rPr>
              <a:t>評価方法</a:t>
            </a:r>
            <a:endParaRPr lang="en-US" altLang="ja-JP" sz="3200" dirty="0">
              <a:solidFill>
                <a:srgbClr val="00B0F0"/>
              </a:solidFill>
            </a:endParaRPr>
          </a:p>
          <a:p>
            <a:pPr marL="0" lvl="0" indent="0">
              <a:buNone/>
            </a:pPr>
            <a:r>
              <a:rPr lang="ja-JP" altLang="ja-JP" sz="3200" dirty="0"/>
              <a:t>自己評価</a:t>
            </a:r>
            <a:r>
              <a:rPr lang="ja-JP" altLang="en-US" sz="3200" dirty="0"/>
              <a:t>、他者評価</a:t>
            </a:r>
            <a:endParaRPr lang="en-US" altLang="ja-JP" sz="3200" dirty="0"/>
          </a:p>
          <a:p>
            <a:pPr marL="0" lvl="0" indent="0">
              <a:buNone/>
            </a:pPr>
            <a:r>
              <a:rPr lang="ja-JP" altLang="en-US" sz="3200" dirty="0"/>
              <a:t>（評価は他者評価を重視）</a:t>
            </a:r>
            <a:endParaRPr lang="en-US" altLang="ja-JP" sz="3200" dirty="0"/>
          </a:p>
          <a:p>
            <a:pPr marL="0" indent="0">
              <a:buNone/>
            </a:pPr>
            <a:endParaRPr lang="ja-JP" altLang="ja-JP" sz="3200" dirty="0"/>
          </a:p>
          <a:p>
            <a:pPr marL="0" lvl="0" indent="0">
              <a:buNone/>
            </a:pPr>
            <a:r>
              <a:rPr lang="ja-JP" altLang="en-US" sz="3200" dirty="0">
                <a:solidFill>
                  <a:srgbClr val="00B0F0"/>
                </a:solidFill>
              </a:rPr>
              <a:t>評価の頻度</a:t>
            </a:r>
            <a:endParaRPr lang="en-US" altLang="ja-JP" sz="3200" dirty="0">
              <a:solidFill>
                <a:srgbClr val="00B0F0"/>
              </a:solidFill>
            </a:endParaRPr>
          </a:p>
          <a:p>
            <a:pPr marL="0" lvl="0" indent="0">
              <a:buNone/>
            </a:pPr>
            <a:r>
              <a:rPr lang="ja-JP" altLang="en-US" sz="3200" dirty="0"/>
              <a:t>指導を受けずにできるまで繰り返し</a:t>
            </a:r>
            <a:endParaRPr lang="en-US" altLang="ja-JP" sz="3200" dirty="0"/>
          </a:p>
          <a:p>
            <a:pPr marL="0" lvl="0" indent="0">
              <a:buNone/>
            </a:pPr>
            <a:endParaRPr lang="en-US" altLang="ja-JP" sz="3200" dirty="0"/>
          </a:p>
          <a:p>
            <a:pPr marL="0" lvl="0" indent="0">
              <a:buNone/>
            </a:pPr>
            <a:r>
              <a:rPr lang="en-US" altLang="ja-JP" dirty="0"/>
              <a:t> </a:t>
            </a:r>
            <a:endParaRPr lang="ja-JP" altLang="ja-JP" dirty="0"/>
          </a:p>
        </p:txBody>
      </p:sp>
    </p:spTree>
    <p:extLst>
      <p:ext uri="{BB962C8B-B14F-4D97-AF65-F5344CB8AC3E}">
        <p14:creationId xmlns:p14="http://schemas.microsoft.com/office/powerpoint/2010/main" val="878981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PPE</a:t>
            </a:r>
            <a:r>
              <a:rPr lang="ja-JP" altLang="en-US" dirty="0"/>
              <a:t>着脱評価表使用の流れ</a:t>
            </a:r>
            <a:endParaRPr kumimoji="1" lang="ja-JP" altLang="en-US" dirty="0"/>
          </a:p>
        </p:txBody>
      </p:sp>
      <p:sp>
        <p:nvSpPr>
          <p:cNvPr id="3" name="コンテンツ プレースホルダー 2"/>
          <p:cNvSpPr>
            <a:spLocks noGrp="1"/>
          </p:cNvSpPr>
          <p:nvPr>
            <p:ph idx="1"/>
          </p:nvPr>
        </p:nvSpPr>
        <p:spPr>
          <a:xfrm>
            <a:off x="3869268" y="580768"/>
            <a:ext cx="7758440" cy="5403979"/>
          </a:xfrm>
        </p:spPr>
        <p:txBody>
          <a:bodyPr>
            <a:normAutofit/>
          </a:bodyPr>
          <a:lstStyle/>
          <a:p>
            <a:pPr marL="0" indent="0">
              <a:buNone/>
            </a:pPr>
            <a:r>
              <a:rPr lang="ja-JP" altLang="ja-JP" sz="2400" dirty="0">
                <a:solidFill>
                  <a:srgbClr val="00B0F0"/>
                </a:solidFill>
              </a:rPr>
              <a:t>１）組織の動き</a:t>
            </a:r>
          </a:p>
          <a:p>
            <a:pPr marL="0" lvl="0" indent="0">
              <a:buNone/>
            </a:pPr>
            <a:r>
              <a:rPr lang="ja-JP" altLang="ja-JP" sz="2400" dirty="0">
                <a:solidFill>
                  <a:srgbClr val="FFC000"/>
                </a:solidFill>
              </a:rPr>
              <a:t>感染</a:t>
            </a:r>
            <a:r>
              <a:rPr lang="ja-JP" altLang="en-US" sz="2400" dirty="0">
                <a:solidFill>
                  <a:srgbClr val="FFC000"/>
                </a:solidFill>
              </a:rPr>
              <a:t>管理</a:t>
            </a:r>
            <a:r>
              <a:rPr lang="ja-JP" altLang="ja-JP" sz="2400" dirty="0">
                <a:solidFill>
                  <a:srgbClr val="FFC000"/>
                </a:solidFill>
              </a:rPr>
              <a:t>師長</a:t>
            </a:r>
            <a:endParaRPr lang="en-US" altLang="ja-JP" sz="2400" dirty="0">
              <a:solidFill>
                <a:srgbClr val="FFC000"/>
              </a:solidFill>
            </a:endParaRPr>
          </a:p>
          <a:p>
            <a:pPr marL="0" lvl="0" indent="0">
              <a:buNone/>
            </a:pPr>
            <a:r>
              <a:rPr lang="ja-JP" altLang="en-US" sz="2400" dirty="0"/>
              <a:t>・</a:t>
            </a:r>
            <a:r>
              <a:rPr lang="en-US" altLang="ja-JP" sz="2400" dirty="0"/>
              <a:t>PPE</a:t>
            </a:r>
            <a:r>
              <a:rPr lang="ja-JP" altLang="en-US" sz="2400" dirty="0"/>
              <a:t>着脱評価表を使用し感染リンクナースと</a:t>
            </a:r>
            <a:endParaRPr lang="en-US" altLang="ja-JP" sz="2400" dirty="0"/>
          </a:p>
          <a:p>
            <a:pPr marL="0" lvl="0" indent="0">
              <a:buNone/>
            </a:pPr>
            <a:r>
              <a:rPr lang="ja-JP" altLang="en-US" sz="2400" dirty="0"/>
              <a:t>　サポート役を指導</a:t>
            </a:r>
            <a:endParaRPr lang="en-US" altLang="ja-JP" sz="2400" dirty="0"/>
          </a:p>
          <a:p>
            <a:pPr marL="0" lvl="0" indent="0">
              <a:buNone/>
            </a:pPr>
            <a:r>
              <a:rPr lang="ja-JP" altLang="en-US" sz="2400" dirty="0"/>
              <a:t>・各部署評価・</a:t>
            </a:r>
            <a:r>
              <a:rPr lang="ja-JP" altLang="ja-JP" sz="2400" dirty="0"/>
              <a:t>個人評価の集計を行い、結果を</a:t>
            </a:r>
            <a:r>
              <a:rPr lang="ja-JP" altLang="en-US" sz="2400" dirty="0"/>
              <a:t>グラ</a:t>
            </a:r>
            <a:endParaRPr lang="en-US" altLang="ja-JP" sz="2400" dirty="0"/>
          </a:p>
          <a:p>
            <a:pPr marL="0" lvl="0" indent="0">
              <a:buNone/>
            </a:pPr>
            <a:r>
              <a:rPr lang="ja-JP" altLang="en-US" sz="2400" dirty="0"/>
              <a:t>　フで</a:t>
            </a:r>
            <a:r>
              <a:rPr lang="ja-JP" altLang="ja-JP" sz="2400" dirty="0"/>
              <a:t>提示</a:t>
            </a:r>
            <a:endParaRPr lang="en-US" altLang="ja-JP" sz="2400" dirty="0"/>
          </a:p>
          <a:p>
            <a:pPr marL="0" lvl="0" indent="0">
              <a:buNone/>
            </a:pPr>
            <a:r>
              <a:rPr lang="ja-JP" altLang="en-US" sz="2400" dirty="0">
                <a:solidFill>
                  <a:srgbClr val="FFC000"/>
                </a:solidFill>
              </a:rPr>
              <a:t>各部署感染リンクナース・サポート役</a:t>
            </a:r>
            <a:endParaRPr lang="en-US" altLang="ja-JP" sz="2400" dirty="0">
              <a:solidFill>
                <a:srgbClr val="FFC000"/>
              </a:solidFill>
            </a:endParaRPr>
          </a:p>
          <a:p>
            <a:pPr marL="0" indent="0">
              <a:buNone/>
            </a:pPr>
            <a:r>
              <a:rPr lang="ja-JP" altLang="en-US" sz="2400" dirty="0"/>
              <a:t>・感染管理師長から指導を受け、合格後に</a:t>
            </a:r>
            <a:endParaRPr lang="en-US" altLang="ja-JP" sz="2400" dirty="0"/>
          </a:p>
          <a:p>
            <a:pPr marL="0" indent="0">
              <a:buNone/>
            </a:pPr>
            <a:r>
              <a:rPr lang="ja-JP" altLang="en-US" sz="2400" dirty="0"/>
              <a:t>　スタッフを指導・評価</a:t>
            </a:r>
            <a:endParaRPr lang="en-US" altLang="ja-JP" sz="2400" dirty="0"/>
          </a:p>
          <a:p>
            <a:pPr marL="0" indent="0">
              <a:buNone/>
            </a:pPr>
            <a:r>
              <a:rPr lang="ja-JP" altLang="en-US" sz="2400" dirty="0"/>
              <a:t>・自部署の結果を集計し感染管理師長へ報告</a:t>
            </a:r>
            <a:endParaRPr lang="en-US" altLang="ja-JP" sz="2400" dirty="0"/>
          </a:p>
          <a:p>
            <a:endParaRPr kumimoji="1" lang="ja-JP" altLang="en-US" dirty="0"/>
          </a:p>
        </p:txBody>
      </p:sp>
    </p:spTree>
    <p:extLst>
      <p:ext uri="{BB962C8B-B14F-4D97-AF65-F5344CB8AC3E}">
        <p14:creationId xmlns:p14="http://schemas.microsoft.com/office/powerpoint/2010/main" val="2941994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PPE</a:t>
            </a:r>
            <a:r>
              <a:rPr lang="ja-JP" altLang="en-US" dirty="0"/>
              <a:t>着脱評価表使用の流れ</a:t>
            </a:r>
            <a:endParaRPr kumimoji="1" lang="ja-JP" altLang="en-US" dirty="0"/>
          </a:p>
        </p:txBody>
      </p:sp>
      <p:sp>
        <p:nvSpPr>
          <p:cNvPr id="3" name="コンテンツ プレースホルダー 2"/>
          <p:cNvSpPr>
            <a:spLocks noGrp="1"/>
          </p:cNvSpPr>
          <p:nvPr>
            <p:ph idx="1"/>
          </p:nvPr>
        </p:nvSpPr>
        <p:spPr>
          <a:xfrm>
            <a:off x="3869268" y="531341"/>
            <a:ext cx="7820224" cy="5782962"/>
          </a:xfrm>
        </p:spPr>
        <p:txBody>
          <a:bodyPr>
            <a:normAutofit fontScale="85000" lnSpcReduction="20000"/>
          </a:bodyPr>
          <a:lstStyle/>
          <a:p>
            <a:pPr marL="0" indent="0">
              <a:buNone/>
            </a:pPr>
            <a:endParaRPr lang="en-US" altLang="ja-JP" sz="2800" dirty="0">
              <a:solidFill>
                <a:srgbClr val="FFC000"/>
              </a:solidFill>
            </a:endParaRPr>
          </a:p>
          <a:p>
            <a:pPr marL="0" indent="0">
              <a:buNone/>
            </a:pPr>
            <a:endParaRPr lang="en-US" altLang="ja-JP" sz="2400" dirty="0">
              <a:solidFill>
                <a:srgbClr val="FFC000"/>
              </a:solidFill>
            </a:endParaRPr>
          </a:p>
          <a:p>
            <a:pPr marL="0" indent="0">
              <a:buNone/>
            </a:pPr>
            <a:r>
              <a:rPr lang="ja-JP" altLang="en-US" sz="2800" dirty="0">
                <a:solidFill>
                  <a:srgbClr val="FFC000"/>
                </a:solidFill>
              </a:rPr>
              <a:t>評価者の評価基準を統一</a:t>
            </a:r>
            <a:endParaRPr lang="en-US" altLang="ja-JP" sz="2800" dirty="0">
              <a:solidFill>
                <a:srgbClr val="FFC000"/>
              </a:solidFill>
            </a:endParaRPr>
          </a:p>
          <a:p>
            <a:pPr marL="0" indent="0">
              <a:buNone/>
            </a:pPr>
            <a:endParaRPr lang="en-US" altLang="ja-JP" sz="2800" dirty="0">
              <a:solidFill>
                <a:srgbClr val="FFC000"/>
              </a:solidFill>
            </a:endParaRPr>
          </a:p>
          <a:p>
            <a:pPr marL="0" indent="0">
              <a:buNone/>
            </a:pPr>
            <a:r>
              <a:rPr lang="ja-JP" altLang="en-US" sz="2800" dirty="0"/>
              <a:t>評価者によって、評価方法に違いがでないよう</a:t>
            </a:r>
            <a:endParaRPr lang="en-US" altLang="ja-JP" sz="2800" dirty="0"/>
          </a:p>
          <a:p>
            <a:pPr marL="0" indent="0">
              <a:buNone/>
            </a:pPr>
            <a:r>
              <a:rPr lang="ja-JP" altLang="en-US" sz="2800" dirty="0"/>
              <a:t>に評価者は全員で指導・評価のポイントについて</a:t>
            </a:r>
            <a:endParaRPr lang="en-US" altLang="ja-JP" sz="2800" dirty="0"/>
          </a:p>
          <a:p>
            <a:pPr marL="0" indent="0">
              <a:buNone/>
            </a:pPr>
            <a:r>
              <a:rPr lang="ja-JP" altLang="en-US" sz="2800" dirty="0"/>
              <a:t>話し合い確認しておく。</a:t>
            </a:r>
            <a:endParaRPr lang="en-US" altLang="ja-JP" sz="2800" dirty="0"/>
          </a:p>
          <a:p>
            <a:pPr marL="0" indent="0">
              <a:buNone/>
            </a:pPr>
            <a:endParaRPr lang="en-US" altLang="ja-JP" sz="2800" dirty="0"/>
          </a:p>
          <a:p>
            <a:pPr marL="0" indent="0">
              <a:buNone/>
            </a:pPr>
            <a:r>
              <a:rPr lang="ja-JP" altLang="en-US" sz="2800" dirty="0"/>
              <a:t>　</a:t>
            </a:r>
            <a:r>
              <a:rPr lang="en-US" altLang="ja-JP" sz="2800" dirty="0"/>
              <a:t>〈</a:t>
            </a:r>
            <a:r>
              <a:rPr lang="ja-JP" altLang="en-US" sz="2800" dirty="0"/>
              <a:t>話し合いのタイミング</a:t>
            </a:r>
            <a:r>
              <a:rPr lang="en-US" altLang="ja-JP" sz="2800" dirty="0"/>
              <a:t>〉</a:t>
            </a:r>
          </a:p>
          <a:p>
            <a:pPr marL="0" indent="0">
              <a:buNone/>
            </a:pPr>
            <a:r>
              <a:rPr lang="ja-JP" altLang="en-US" sz="2800" dirty="0"/>
              <a:t>・評価表活用前には必ず</a:t>
            </a:r>
            <a:endParaRPr lang="en-US" altLang="ja-JP" sz="2800" dirty="0"/>
          </a:p>
          <a:p>
            <a:pPr marL="0" indent="0">
              <a:buNone/>
            </a:pPr>
            <a:r>
              <a:rPr lang="ja-JP" altLang="en-US" sz="2800" dirty="0"/>
              <a:t>・評価表活用後に適宜</a:t>
            </a:r>
            <a:endParaRPr lang="en-US" altLang="ja-JP" sz="2800" dirty="0"/>
          </a:p>
          <a:p>
            <a:pPr marL="0" indent="0">
              <a:buNone/>
            </a:pPr>
            <a:endParaRPr lang="en-US" altLang="ja-JP" sz="2800" dirty="0"/>
          </a:p>
          <a:p>
            <a:pPr marL="0" indent="0">
              <a:buNone/>
            </a:pPr>
            <a:r>
              <a:rPr lang="ja-JP" altLang="en-US" sz="2800" dirty="0"/>
              <a:t>→話し合いで確認したポイントを指導方法に追加</a:t>
            </a:r>
            <a:endParaRPr lang="en-US" altLang="ja-JP" sz="2800" dirty="0"/>
          </a:p>
          <a:p>
            <a:pPr marL="0" indent="0">
              <a:buNone/>
            </a:pPr>
            <a:r>
              <a:rPr lang="ja-JP" altLang="en-US" sz="2800" dirty="0"/>
              <a:t>　必要時評価表の内容見直し</a:t>
            </a:r>
            <a:endParaRPr lang="en-US" altLang="ja-JP" sz="2800" dirty="0"/>
          </a:p>
          <a:p>
            <a:pPr marL="0" indent="0">
              <a:buNone/>
            </a:pPr>
            <a:endParaRPr lang="en-US" altLang="ja-JP" sz="2800" dirty="0"/>
          </a:p>
          <a:p>
            <a:pPr marL="0" indent="0">
              <a:buNone/>
            </a:pPr>
            <a:endParaRPr lang="en-US" altLang="ja-JP" sz="2800" dirty="0"/>
          </a:p>
          <a:p>
            <a:pPr marL="0" indent="0">
              <a:buNone/>
            </a:pPr>
            <a:endParaRPr lang="en-US" altLang="ja-JP" sz="2800" dirty="0">
              <a:solidFill>
                <a:srgbClr val="FFC000"/>
              </a:solidFill>
            </a:endParaRPr>
          </a:p>
          <a:p>
            <a:pPr marL="0" indent="0">
              <a:buNone/>
            </a:pPr>
            <a:endParaRPr kumimoji="1" lang="ja-JP" altLang="en-US" dirty="0"/>
          </a:p>
        </p:txBody>
      </p:sp>
    </p:spTree>
    <p:extLst>
      <p:ext uri="{BB962C8B-B14F-4D97-AF65-F5344CB8AC3E}">
        <p14:creationId xmlns:p14="http://schemas.microsoft.com/office/powerpoint/2010/main" val="2302715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PPE</a:t>
            </a:r>
            <a:r>
              <a:rPr lang="ja-JP" altLang="en-US" dirty="0"/>
              <a:t>着脱評価表使用の流れ</a:t>
            </a:r>
            <a:endParaRPr kumimoji="1" lang="ja-JP" altLang="en-US" dirty="0"/>
          </a:p>
        </p:txBody>
      </p:sp>
      <p:sp>
        <p:nvSpPr>
          <p:cNvPr id="3" name="コンテンツ プレースホルダー 2"/>
          <p:cNvSpPr>
            <a:spLocks noGrp="1"/>
          </p:cNvSpPr>
          <p:nvPr>
            <p:ph idx="1"/>
          </p:nvPr>
        </p:nvSpPr>
        <p:spPr>
          <a:xfrm>
            <a:off x="3869268" y="1025611"/>
            <a:ext cx="7315200" cy="4699409"/>
          </a:xfrm>
        </p:spPr>
        <p:txBody>
          <a:bodyPr>
            <a:normAutofit/>
          </a:bodyPr>
          <a:lstStyle/>
          <a:p>
            <a:pPr marL="0" indent="0">
              <a:buNone/>
            </a:pPr>
            <a:r>
              <a:rPr lang="ja-JP" altLang="ja-JP" sz="2800" dirty="0">
                <a:solidFill>
                  <a:srgbClr val="00B0F0"/>
                </a:solidFill>
              </a:rPr>
              <a:t>２）個人の動き</a:t>
            </a:r>
            <a:endParaRPr lang="en-US" altLang="ja-JP" sz="2800" dirty="0">
              <a:solidFill>
                <a:srgbClr val="00B0F0"/>
              </a:solidFill>
            </a:endParaRPr>
          </a:p>
          <a:p>
            <a:r>
              <a:rPr lang="ja-JP" altLang="en-US" sz="2800" dirty="0"/>
              <a:t>事前に院内</a:t>
            </a:r>
            <a:r>
              <a:rPr lang="en-US" altLang="ja-JP" sz="2800" dirty="0"/>
              <a:t>PPE</a:t>
            </a:r>
            <a:r>
              <a:rPr lang="ja-JP" altLang="en-US" sz="2800" dirty="0"/>
              <a:t>着脱マニュアル・動画で手順を確認</a:t>
            </a:r>
            <a:endParaRPr lang="ja-JP" altLang="ja-JP" sz="2800" dirty="0"/>
          </a:p>
          <a:p>
            <a:pPr lvl="0"/>
            <a:r>
              <a:rPr lang="en-US" altLang="ja-JP" sz="2800" dirty="0"/>
              <a:t>PPE</a:t>
            </a:r>
            <a:r>
              <a:rPr lang="ja-JP" altLang="en-US" sz="2800" dirty="0"/>
              <a:t>着脱技術実施後に自己評価、評価者から指導・他者評価</a:t>
            </a:r>
            <a:endParaRPr lang="en-US" altLang="ja-JP" sz="2800" dirty="0"/>
          </a:p>
          <a:p>
            <a:pPr lvl="0"/>
            <a:r>
              <a:rPr lang="ja-JP" altLang="ja-JP" sz="2800" dirty="0"/>
              <a:t>指導を受けずに</a:t>
            </a:r>
            <a:r>
              <a:rPr lang="ja-JP" altLang="en-US" sz="2800" dirty="0"/>
              <a:t>実施できるまで繰り返し何度も訓練</a:t>
            </a:r>
            <a:endParaRPr lang="ja-JP" altLang="ja-JP" sz="2800" dirty="0"/>
          </a:p>
        </p:txBody>
      </p:sp>
    </p:spTree>
    <p:extLst>
      <p:ext uri="{BB962C8B-B14F-4D97-AF65-F5344CB8AC3E}">
        <p14:creationId xmlns:p14="http://schemas.microsoft.com/office/powerpoint/2010/main" val="2634198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期待される</a:t>
            </a:r>
            <a:br>
              <a:rPr kumimoji="1" lang="en-US" altLang="ja-JP" dirty="0"/>
            </a:br>
            <a:r>
              <a:rPr kumimoji="1" lang="ja-JP" altLang="en-US" dirty="0"/>
              <a:t>効果</a:t>
            </a:r>
          </a:p>
        </p:txBody>
      </p:sp>
      <p:sp>
        <p:nvSpPr>
          <p:cNvPr id="3" name="コンテンツ プレースホルダー 2"/>
          <p:cNvSpPr>
            <a:spLocks noGrp="1"/>
          </p:cNvSpPr>
          <p:nvPr>
            <p:ph idx="1"/>
          </p:nvPr>
        </p:nvSpPr>
        <p:spPr>
          <a:xfrm>
            <a:off x="3869268" y="420130"/>
            <a:ext cx="7315200" cy="5564617"/>
          </a:xfrm>
        </p:spPr>
        <p:txBody>
          <a:bodyPr>
            <a:normAutofit fontScale="92500" lnSpcReduction="10000"/>
          </a:bodyPr>
          <a:lstStyle/>
          <a:p>
            <a:pPr marL="0" indent="0">
              <a:buNone/>
            </a:pPr>
            <a:r>
              <a:rPr kumimoji="1" lang="ja-JP" altLang="en-US" sz="2600" dirty="0">
                <a:solidFill>
                  <a:srgbClr val="00B0F0"/>
                </a:solidFill>
              </a:rPr>
              <a:t>対象者</a:t>
            </a:r>
            <a:endParaRPr kumimoji="1" lang="en-US" altLang="ja-JP" sz="2600" dirty="0">
              <a:solidFill>
                <a:srgbClr val="00B0F0"/>
              </a:solidFill>
            </a:endParaRPr>
          </a:p>
          <a:p>
            <a:pPr marL="0" indent="0">
              <a:buNone/>
            </a:pPr>
            <a:r>
              <a:rPr kumimoji="1" lang="ja-JP" altLang="en-US" sz="2600" dirty="0"/>
              <a:t>・どの手順ができていないかわかり自分の改善すべ</a:t>
            </a:r>
            <a:endParaRPr kumimoji="1" lang="en-US" altLang="ja-JP" sz="2600" dirty="0"/>
          </a:p>
          <a:p>
            <a:pPr marL="0" indent="0">
              <a:buNone/>
            </a:pPr>
            <a:r>
              <a:rPr kumimoji="1" lang="ja-JP" altLang="en-US" sz="2600" dirty="0"/>
              <a:t>　</a:t>
            </a:r>
            <a:r>
              <a:rPr kumimoji="1" lang="ja-JP" altLang="en-US" sz="2600" dirty="0" err="1"/>
              <a:t>き</a:t>
            </a:r>
            <a:r>
              <a:rPr kumimoji="1" lang="ja-JP" altLang="en-US" sz="2600" dirty="0"/>
              <a:t>行動が分かる</a:t>
            </a:r>
            <a:endParaRPr kumimoji="1" lang="en-US" altLang="ja-JP" sz="2600" dirty="0"/>
          </a:p>
          <a:p>
            <a:pPr marL="0" indent="0">
              <a:buNone/>
            </a:pPr>
            <a:r>
              <a:rPr kumimoji="1" lang="ja-JP" altLang="en-US" sz="2600" dirty="0"/>
              <a:t>・繰り返し訓練することで正しい手順で実践できる</a:t>
            </a:r>
            <a:endParaRPr kumimoji="1" lang="en-US" altLang="ja-JP" sz="2600" dirty="0"/>
          </a:p>
          <a:p>
            <a:pPr marL="0" indent="0">
              <a:buNone/>
            </a:pPr>
            <a:r>
              <a:rPr kumimoji="1" lang="ja-JP" altLang="en-US" sz="2600" dirty="0">
                <a:solidFill>
                  <a:srgbClr val="00B0F0"/>
                </a:solidFill>
              </a:rPr>
              <a:t>評価者</a:t>
            </a:r>
            <a:endParaRPr kumimoji="1" lang="en-US" altLang="ja-JP" sz="2600" dirty="0">
              <a:solidFill>
                <a:srgbClr val="00B0F0"/>
              </a:solidFill>
            </a:endParaRPr>
          </a:p>
          <a:p>
            <a:pPr marL="0" indent="0">
              <a:buNone/>
            </a:pPr>
            <a:r>
              <a:rPr kumimoji="1" lang="ja-JP" altLang="en-US" sz="2600" dirty="0"/>
              <a:t>・教育のポイントが分かる</a:t>
            </a:r>
            <a:endParaRPr kumimoji="1" lang="en-US" altLang="ja-JP" sz="2600" dirty="0"/>
          </a:p>
          <a:p>
            <a:pPr marL="0" indent="0">
              <a:buNone/>
            </a:pPr>
            <a:r>
              <a:rPr lang="ja-JP" altLang="en-US" sz="2600" dirty="0"/>
              <a:t>・課題を重点的に教育できる</a:t>
            </a:r>
            <a:endParaRPr lang="en-US" altLang="ja-JP" sz="2600" dirty="0"/>
          </a:p>
          <a:p>
            <a:pPr marL="0" indent="0">
              <a:buNone/>
            </a:pPr>
            <a:r>
              <a:rPr kumimoji="1" lang="ja-JP" altLang="en-US" sz="2600" dirty="0">
                <a:solidFill>
                  <a:srgbClr val="00B0F0"/>
                </a:solidFill>
              </a:rPr>
              <a:t>全体</a:t>
            </a:r>
            <a:endParaRPr kumimoji="1" lang="en-US" altLang="ja-JP" sz="2600" dirty="0">
              <a:solidFill>
                <a:srgbClr val="00B0F0"/>
              </a:solidFill>
            </a:endParaRPr>
          </a:p>
          <a:p>
            <a:pPr marL="0" indent="0">
              <a:buNone/>
            </a:pPr>
            <a:r>
              <a:rPr lang="ja-JP" altLang="en-US" sz="2600" dirty="0"/>
              <a:t>・</a:t>
            </a:r>
            <a:r>
              <a:rPr kumimoji="1" lang="ja-JP" altLang="en-US" sz="2600" dirty="0"/>
              <a:t>数値化を提示することでスタッフの意識が変わる</a:t>
            </a:r>
            <a:endParaRPr kumimoji="1" lang="en-US" altLang="ja-JP" sz="2600" dirty="0"/>
          </a:p>
          <a:p>
            <a:pPr marL="0" indent="0">
              <a:buNone/>
            </a:pPr>
            <a:r>
              <a:rPr kumimoji="1" lang="ja-JP" altLang="en-US" sz="2600" dirty="0"/>
              <a:t>・改善の効果が継続して確認できる</a:t>
            </a:r>
            <a:endParaRPr kumimoji="1" lang="en-US" altLang="ja-JP" sz="2600" dirty="0"/>
          </a:p>
          <a:p>
            <a:pPr marL="0" indent="0">
              <a:buNone/>
            </a:pPr>
            <a:r>
              <a:rPr lang="ja-JP" altLang="en-US" sz="2600" dirty="0"/>
              <a:t>・組織的に行うことで全職員が</a:t>
            </a:r>
            <a:r>
              <a:rPr lang="en-US" altLang="ja-JP" sz="2600" dirty="0"/>
              <a:t>PPE</a:t>
            </a:r>
            <a:r>
              <a:rPr lang="ja-JP" altLang="en-US" sz="2600" dirty="0"/>
              <a:t>着脱技術を</a:t>
            </a:r>
            <a:endParaRPr lang="en-US" altLang="ja-JP" sz="2600" dirty="0"/>
          </a:p>
          <a:p>
            <a:pPr marL="0" indent="0">
              <a:buNone/>
            </a:pPr>
            <a:r>
              <a:rPr lang="ja-JP" altLang="en-US" sz="2600" dirty="0"/>
              <a:t>　獲得できる</a:t>
            </a:r>
            <a:endParaRPr lang="en-US" altLang="ja-JP" sz="2600" dirty="0"/>
          </a:p>
          <a:p>
            <a:pPr marL="0" indent="0">
              <a:buNone/>
            </a:pPr>
            <a:endParaRPr kumimoji="1" lang="en-US" altLang="ja-JP" sz="2800" dirty="0"/>
          </a:p>
        </p:txBody>
      </p:sp>
    </p:spTree>
    <p:extLst>
      <p:ext uri="{BB962C8B-B14F-4D97-AF65-F5344CB8AC3E}">
        <p14:creationId xmlns:p14="http://schemas.microsoft.com/office/powerpoint/2010/main" val="1458046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　課題</a:t>
            </a:r>
          </a:p>
        </p:txBody>
      </p:sp>
      <p:sp>
        <p:nvSpPr>
          <p:cNvPr id="3" name="コンテンツ プレースホルダー 2"/>
          <p:cNvSpPr>
            <a:spLocks noGrp="1"/>
          </p:cNvSpPr>
          <p:nvPr>
            <p:ph idx="1"/>
          </p:nvPr>
        </p:nvSpPr>
        <p:spPr/>
        <p:txBody>
          <a:bodyPr/>
          <a:lstStyle/>
          <a:p>
            <a:pPr marL="0" indent="0">
              <a:buNone/>
            </a:pPr>
            <a:r>
              <a:rPr kumimoji="1" lang="ja-JP" altLang="en-US" sz="3200" dirty="0"/>
              <a:t>・教育・指導・評価の頻度</a:t>
            </a:r>
            <a:endParaRPr kumimoji="1" lang="en-US" altLang="ja-JP" sz="3200" dirty="0"/>
          </a:p>
          <a:p>
            <a:pPr marL="0" indent="0">
              <a:buNone/>
            </a:pPr>
            <a:r>
              <a:rPr kumimoji="1" lang="ja-JP" altLang="en-US" sz="3200" dirty="0"/>
              <a:t>・部署による環境の違い</a:t>
            </a:r>
            <a:endParaRPr kumimoji="1" lang="en-US" altLang="ja-JP" sz="3200" dirty="0"/>
          </a:p>
          <a:p>
            <a:pPr marL="0" indent="0">
              <a:buNone/>
            </a:pPr>
            <a:r>
              <a:rPr kumimoji="1" lang="ja-JP" altLang="en-US" sz="3200" dirty="0"/>
              <a:t>　（レッドゾーンの有無）</a:t>
            </a:r>
            <a:endParaRPr kumimoji="1" lang="en-US" altLang="ja-JP" sz="3200" dirty="0"/>
          </a:p>
          <a:p>
            <a:pPr marL="0" indent="0">
              <a:buNone/>
            </a:pPr>
            <a:r>
              <a:rPr kumimoji="1" lang="ja-JP" altLang="en-US" sz="3200" dirty="0"/>
              <a:t>・職種の違い</a:t>
            </a:r>
            <a:endParaRPr kumimoji="1" lang="en-US" altLang="ja-JP" sz="3200" dirty="0"/>
          </a:p>
          <a:p>
            <a:pPr marL="0" indent="0">
              <a:buNone/>
            </a:pPr>
            <a:r>
              <a:rPr kumimoji="1" lang="ja-JP" altLang="en-US" sz="3200" dirty="0"/>
              <a:t>・評価基準の統一方法</a:t>
            </a:r>
            <a:endParaRPr kumimoji="1" lang="en-US" altLang="ja-JP" sz="3200" dirty="0"/>
          </a:p>
          <a:p>
            <a:pPr marL="0" indent="0">
              <a:buNone/>
            </a:pPr>
            <a:endParaRPr kumimoji="1" lang="ja-JP" altLang="en-US" dirty="0"/>
          </a:p>
        </p:txBody>
      </p:sp>
    </p:spTree>
    <p:extLst>
      <p:ext uri="{BB962C8B-B14F-4D97-AF65-F5344CB8AC3E}">
        <p14:creationId xmlns:p14="http://schemas.microsoft.com/office/powerpoint/2010/main" val="25562939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　　</a:t>
            </a:r>
            <a:br>
              <a:rPr kumimoji="1" lang="en-US" altLang="ja-JP" dirty="0"/>
            </a:br>
            <a:r>
              <a:rPr kumimoji="1" lang="ja-JP" altLang="en-US" dirty="0"/>
              <a:t>　　文献</a:t>
            </a:r>
            <a:br>
              <a:rPr kumimoji="1" lang="en-US" altLang="ja-JP" dirty="0"/>
            </a:br>
            <a:endParaRPr kumimoji="1" lang="ja-JP" altLang="en-US" dirty="0"/>
          </a:p>
        </p:txBody>
      </p:sp>
      <p:sp>
        <p:nvSpPr>
          <p:cNvPr id="3" name="コンテンツ プレースホルダー 2"/>
          <p:cNvSpPr>
            <a:spLocks noGrp="1"/>
          </p:cNvSpPr>
          <p:nvPr>
            <p:ph idx="1"/>
          </p:nvPr>
        </p:nvSpPr>
        <p:spPr/>
        <p:txBody>
          <a:bodyPr/>
          <a:lstStyle/>
          <a:p>
            <a:pPr marL="0" indent="0">
              <a:buNone/>
            </a:pPr>
            <a:endParaRPr kumimoji="1" lang="en-US" altLang="ja-JP" dirty="0"/>
          </a:p>
          <a:p>
            <a:r>
              <a:rPr kumimoji="1" lang="ja-JP" altLang="en-US" sz="2400" dirty="0"/>
              <a:t>賀来満夫、藤田直久、土井英史他：</a:t>
            </a:r>
            <a:r>
              <a:rPr lang="ja-JP" altLang="en-US" sz="2400" dirty="0"/>
              <a:t>感染管理ベストプラクティス　実践現場の最善策を目指して「災害時のベスプラ事例集」、</a:t>
            </a:r>
            <a:r>
              <a:rPr lang="en-US" altLang="ja-JP" sz="2400" dirty="0"/>
              <a:t>J</a:t>
            </a:r>
            <a:r>
              <a:rPr lang="ja-JP" altLang="en-US" sz="2400" dirty="0"/>
              <a:t>感染制御ネットワーク東北ベストプラクティス部会、</a:t>
            </a:r>
            <a:r>
              <a:rPr lang="en-US" altLang="ja-JP" sz="2400" dirty="0"/>
              <a:t>2013</a:t>
            </a:r>
          </a:p>
          <a:p>
            <a:endParaRPr lang="en-US" altLang="ja-JP" dirty="0"/>
          </a:p>
          <a:p>
            <a:endParaRPr kumimoji="1" lang="en-US" altLang="ja-JP" dirty="0"/>
          </a:p>
        </p:txBody>
      </p:sp>
    </p:spTree>
    <p:extLst>
      <p:ext uri="{BB962C8B-B14F-4D97-AF65-F5344CB8AC3E}">
        <p14:creationId xmlns:p14="http://schemas.microsoft.com/office/powerpoint/2010/main" val="941872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個人防護服着脱技術の現状</a:t>
            </a:r>
            <a:br>
              <a:rPr kumimoji="1" lang="en-US" altLang="ja-JP" dirty="0"/>
            </a:br>
            <a:r>
              <a:rPr kumimoji="1" lang="ja-JP" altLang="en-US" dirty="0"/>
              <a:t>　その①</a:t>
            </a:r>
          </a:p>
        </p:txBody>
      </p:sp>
      <p:sp>
        <p:nvSpPr>
          <p:cNvPr id="3" name="コンテンツ プレースホルダー 2"/>
          <p:cNvSpPr>
            <a:spLocks noGrp="1"/>
          </p:cNvSpPr>
          <p:nvPr>
            <p:ph idx="1"/>
          </p:nvPr>
        </p:nvSpPr>
        <p:spPr>
          <a:xfrm>
            <a:off x="3869268" y="1013254"/>
            <a:ext cx="7315200" cy="4971494"/>
          </a:xfrm>
        </p:spPr>
        <p:txBody>
          <a:bodyPr>
            <a:normAutofit/>
          </a:bodyPr>
          <a:lstStyle/>
          <a:p>
            <a:pPr marL="0" indent="0">
              <a:buNone/>
            </a:pPr>
            <a:r>
              <a:rPr lang="ja-JP" altLang="en-US" sz="2800" dirty="0"/>
              <a:t>新型コロナウイルス感染陽性者がいる病院では、感染拡大防止のために個人防護服（以下</a:t>
            </a:r>
            <a:r>
              <a:rPr lang="en-US" altLang="ja-JP" sz="2800" dirty="0"/>
              <a:t>PPE)</a:t>
            </a:r>
            <a:r>
              <a:rPr lang="ja-JP" altLang="en-US" sz="2800" dirty="0"/>
              <a:t>の着脱技術が必要である。</a:t>
            </a:r>
            <a:endParaRPr lang="en-US" altLang="ja-JP" sz="2800" dirty="0"/>
          </a:p>
          <a:p>
            <a:pPr marL="0" indent="0">
              <a:buNone/>
            </a:pPr>
            <a:endParaRPr lang="en-US" altLang="ja-JP" sz="2800" dirty="0"/>
          </a:p>
          <a:p>
            <a:pPr marL="0" indent="0">
              <a:buNone/>
            </a:pPr>
            <a:endParaRPr lang="en-US" altLang="ja-JP" sz="2800" dirty="0"/>
          </a:p>
          <a:p>
            <a:pPr marL="0" indent="0">
              <a:buNone/>
            </a:pPr>
            <a:r>
              <a:rPr lang="ja-JP" altLang="en-US" sz="2800" dirty="0">
                <a:solidFill>
                  <a:srgbClr val="00B0F0"/>
                </a:solidFill>
              </a:rPr>
              <a:t>しかし　</a:t>
            </a:r>
            <a:r>
              <a:rPr lang="ja-JP" altLang="en-US" sz="2800" dirty="0"/>
              <a:t>　　　　</a:t>
            </a:r>
            <a:endParaRPr lang="en-US" altLang="ja-JP" sz="2800" dirty="0"/>
          </a:p>
          <a:p>
            <a:pPr marL="0" indent="0">
              <a:buNone/>
            </a:pPr>
            <a:r>
              <a:rPr lang="ja-JP" altLang="en-US" sz="2800" dirty="0"/>
              <a:t>実際にレッドゾーンで</a:t>
            </a:r>
            <a:r>
              <a:rPr lang="en-US" altLang="ja-JP" sz="2800" dirty="0"/>
              <a:t>PPE</a:t>
            </a:r>
            <a:r>
              <a:rPr lang="ja-JP" altLang="en-US" sz="2800" dirty="0"/>
              <a:t>着脱経験のあるスタッフは多くない。</a:t>
            </a:r>
            <a:endParaRPr lang="en-US" altLang="ja-JP" sz="2800" dirty="0"/>
          </a:p>
        </p:txBody>
      </p:sp>
    </p:spTree>
    <p:extLst>
      <p:ext uri="{BB962C8B-B14F-4D97-AF65-F5344CB8AC3E}">
        <p14:creationId xmlns:p14="http://schemas.microsoft.com/office/powerpoint/2010/main" val="4121342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7219" y="848944"/>
            <a:ext cx="2947482" cy="4601183"/>
          </a:xfrm>
        </p:spPr>
        <p:txBody>
          <a:bodyPr/>
          <a:lstStyle/>
          <a:p>
            <a:r>
              <a:rPr kumimoji="1" lang="ja-JP" altLang="en-US" dirty="0">
                <a:latin typeface="+mj-ea"/>
              </a:rPr>
              <a:t>個人防護服着脱技術の現状</a:t>
            </a:r>
            <a:br>
              <a:rPr kumimoji="1" lang="en-US" altLang="ja-JP" dirty="0">
                <a:latin typeface="+mj-ea"/>
              </a:rPr>
            </a:br>
            <a:r>
              <a:rPr kumimoji="1" lang="ja-JP" altLang="en-US" dirty="0">
                <a:latin typeface="+mj-ea"/>
              </a:rPr>
              <a:t>　その②</a:t>
            </a:r>
          </a:p>
        </p:txBody>
      </p:sp>
      <p:sp>
        <p:nvSpPr>
          <p:cNvPr id="3" name="コンテンツ プレースホルダー 2"/>
          <p:cNvSpPr>
            <a:spLocks noGrp="1"/>
          </p:cNvSpPr>
          <p:nvPr>
            <p:ph idx="1"/>
          </p:nvPr>
        </p:nvSpPr>
        <p:spPr>
          <a:xfrm>
            <a:off x="3869268" y="314325"/>
            <a:ext cx="7315200" cy="5670423"/>
          </a:xfrm>
        </p:spPr>
        <p:txBody>
          <a:bodyPr>
            <a:normAutofit/>
          </a:bodyPr>
          <a:lstStyle/>
          <a:p>
            <a:pPr marL="0" indent="0">
              <a:buNone/>
            </a:pPr>
            <a:endParaRPr lang="en-US" altLang="ja-JP" dirty="0"/>
          </a:p>
          <a:p>
            <a:pPr marL="0" indent="0">
              <a:buNone/>
            </a:pPr>
            <a:r>
              <a:rPr kumimoji="1" lang="ja-JP" altLang="en-US" sz="2800" dirty="0"/>
              <a:t>院内で採用されている</a:t>
            </a:r>
            <a:r>
              <a:rPr kumimoji="1" lang="en-US" altLang="ja-JP" sz="2800" dirty="0"/>
              <a:t>PPE</a:t>
            </a:r>
            <a:r>
              <a:rPr kumimoji="1" lang="ja-JP" altLang="en-US" sz="2800" dirty="0"/>
              <a:t>着脱資料は一般的な手順</a:t>
            </a:r>
            <a:endParaRPr kumimoji="1" lang="en-US" altLang="ja-JP" sz="2800" dirty="0"/>
          </a:p>
          <a:p>
            <a:pPr marL="0" indent="0">
              <a:buNone/>
            </a:pPr>
            <a:r>
              <a:rPr kumimoji="1" lang="ja-JP" altLang="en-US" sz="2800" dirty="0"/>
              <a:t>・院内で使用している物品と異なる</a:t>
            </a:r>
            <a:endParaRPr kumimoji="1" lang="en-US" altLang="ja-JP" sz="2800" dirty="0"/>
          </a:p>
          <a:p>
            <a:pPr marL="0" indent="0">
              <a:buNone/>
            </a:pPr>
            <a:r>
              <a:rPr kumimoji="1" lang="ja-JP" altLang="en-US" sz="2800" dirty="0"/>
              <a:t>・詳細な手順が示されておらず実際に着脱する場面で個々のやり方になっている</a:t>
            </a:r>
            <a:endParaRPr kumimoji="1" lang="en-US" altLang="ja-JP" sz="2800" dirty="0"/>
          </a:p>
          <a:p>
            <a:pPr marL="0" indent="0">
              <a:buNone/>
            </a:pPr>
            <a:r>
              <a:rPr kumimoji="1" lang="ja-JP" altLang="en-US" sz="2800" dirty="0"/>
              <a:t>・この方法で良いのか・・？と迷いながら行っている</a:t>
            </a:r>
            <a:endParaRPr kumimoji="1" lang="en-US" altLang="ja-JP" sz="2800" dirty="0"/>
          </a:p>
          <a:p>
            <a:pPr marL="0" indent="0">
              <a:buNone/>
            </a:pPr>
            <a:r>
              <a:rPr lang="ja-JP" altLang="en-US" sz="2800" dirty="0"/>
              <a:t>・レッドゾーンが無い病棟もあり</a:t>
            </a:r>
            <a:r>
              <a:rPr lang="en-US" altLang="ja-JP" sz="2800" dirty="0"/>
              <a:t>PPE</a:t>
            </a:r>
            <a:r>
              <a:rPr lang="ja-JP" altLang="en-US" sz="2800" dirty="0"/>
              <a:t>着脱を経験したことがないスタッフもいる</a:t>
            </a:r>
          </a:p>
          <a:p>
            <a:pPr marL="0" indent="0">
              <a:buNone/>
            </a:pPr>
            <a:r>
              <a:rPr lang="ja-JP" altLang="en-US" sz="3200" dirty="0">
                <a:solidFill>
                  <a:srgbClr val="00B0F0"/>
                </a:solidFill>
              </a:rPr>
              <a:t>→</a:t>
            </a:r>
            <a:r>
              <a:rPr kumimoji="1" lang="ja-JP" altLang="en-US" sz="3000" dirty="0">
                <a:solidFill>
                  <a:srgbClr val="00B0F0"/>
                </a:solidFill>
              </a:rPr>
              <a:t>正しい手順でできていない</a:t>
            </a:r>
            <a:endParaRPr lang="en-US" altLang="ja-JP" sz="2800" dirty="0">
              <a:solidFill>
                <a:srgbClr val="00B0F0"/>
              </a:solidFill>
            </a:endParaRPr>
          </a:p>
        </p:txBody>
      </p:sp>
    </p:spTree>
    <p:extLst>
      <p:ext uri="{BB962C8B-B14F-4D97-AF65-F5344CB8AC3E}">
        <p14:creationId xmlns:p14="http://schemas.microsoft.com/office/powerpoint/2010/main" val="4091316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1054" y="1300107"/>
            <a:ext cx="2947482" cy="4601183"/>
          </a:xfrm>
        </p:spPr>
        <p:txBody>
          <a:bodyPr/>
          <a:lstStyle/>
          <a:p>
            <a:r>
              <a:rPr kumimoji="1" lang="ja-JP" altLang="en-US" dirty="0"/>
              <a:t>　　目的</a:t>
            </a:r>
          </a:p>
        </p:txBody>
      </p:sp>
      <p:sp>
        <p:nvSpPr>
          <p:cNvPr id="3" name="コンテンツ プレースホルダー 2"/>
          <p:cNvSpPr>
            <a:spLocks noGrp="1"/>
          </p:cNvSpPr>
          <p:nvPr>
            <p:ph idx="1"/>
          </p:nvPr>
        </p:nvSpPr>
        <p:spPr>
          <a:xfrm>
            <a:off x="4166723" y="864108"/>
            <a:ext cx="7315200" cy="5120640"/>
          </a:xfrm>
        </p:spPr>
        <p:txBody>
          <a:bodyPr>
            <a:normAutofit/>
          </a:bodyPr>
          <a:lstStyle/>
          <a:p>
            <a:pPr marL="0" indent="0">
              <a:buNone/>
            </a:pPr>
            <a:r>
              <a:rPr lang="ja-JP" altLang="ja-JP" sz="3200" dirty="0"/>
              <a:t>院内における感染症予防教育の主軸をなす</a:t>
            </a:r>
            <a:r>
              <a:rPr lang="ja-JP" altLang="en-US" sz="3200" dirty="0"/>
              <a:t>感染</a:t>
            </a:r>
            <a:r>
              <a:rPr lang="ja-JP" altLang="ja-JP" sz="3200" dirty="0"/>
              <a:t>リンクナースが</a:t>
            </a:r>
            <a:endParaRPr lang="en-US" altLang="ja-JP" sz="3200" dirty="0"/>
          </a:p>
          <a:p>
            <a:pPr marL="0" indent="0">
              <a:buNone/>
            </a:pPr>
            <a:r>
              <a:rPr lang="ja-JP" altLang="ja-JP" sz="3200" dirty="0"/>
              <a:t>教育実践を行</a:t>
            </a:r>
            <a:r>
              <a:rPr lang="ja-JP" altLang="en-US" sz="3200" dirty="0"/>
              <a:t>い、</a:t>
            </a:r>
            <a:r>
              <a:rPr lang="ja-JP" altLang="ja-JP" sz="3200" dirty="0"/>
              <a:t>組織的に個人の標準予防策、個人</a:t>
            </a:r>
            <a:r>
              <a:rPr lang="ja-JP" altLang="en-US" sz="3200" dirty="0"/>
              <a:t>防護服着脱技術の</a:t>
            </a:r>
            <a:r>
              <a:rPr lang="ja-JP" altLang="ja-JP" sz="3200" dirty="0"/>
              <a:t>習得を目指す</a:t>
            </a:r>
            <a:r>
              <a:rPr lang="ja-JP" altLang="en-US" sz="3200" dirty="0"/>
              <a:t>。</a:t>
            </a:r>
            <a:endParaRPr lang="ja-JP" altLang="ja-JP" sz="3200" dirty="0"/>
          </a:p>
          <a:p>
            <a:pPr marL="0" indent="0">
              <a:buNone/>
            </a:pPr>
            <a:endParaRPr lang="ja-JP" altLang="ja-JP" dirty="0"/>
          </a:p>
        </p:txBody>
      </p:sp>
    </p:spTree>
    <p:extLst>
      <p:ext uri="{BB962C8B-B14F-4D97-AF65-F5344CB8AC3E}">
        <p14:creationId xmlns:p14="http://schemas.microsoft.com/office/powerpoint/2010/main" val="2620144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　　</a:t>
            </a:r>
            <a:br>
              <a:rPr kumimoji="1" lang="en-US" altLang="ja-JP" dirty="0"/>
            </a:br>
            <a:r>
              <a:rPr kumimoji="1" lang="ja-JP" altLang="en-US" dirty="0"/>
              <a:t>　　</a:t>
            </a:r>
            <a:br>
              <a:rPr kumimoji="1" lang="en-US" altLang="ja-JP" dirty="0"/>
            </a:br>
            <a:r>
              <a:rPr kumimoji="1" lang="ja-JP" altLang="en-US" dirty="0"/>
              <a:t>　　方法</a:t>
            </a:r>
            <a:br>
              <a:rPr kumimoji="1" lang="en-US" altLang="ja-JP" dirty="0"/>
            </a:br>
            <a:br>
              <a:rPr lang="en-US" altLang="ja-JP" dirty="0"/>
            </a:br>
            <a:br>
              <a:rPr lang="en-US" altLang="ja-JP" dirty="0"/>
            </a:b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sz="3200" dirty="0"/>
              <a:t>　１）感染リンクナースの活用</a:t>
            </a:r>
            <a:endParaRPr lang="en-US" altLang="ja-JP" sz="3200" dirty="0"/>
          </a:p>
          <a:p>
            <a:pPr marL="0" indent="0">
              <a:buNone/>
            </a:pPr>
            <a:r>
              <a:rPr lang="ja-JP" altLang="en-US" sz="3200" dirty="0"/>
              <a:t>　</a:t>
            </a:r>
            <a:endParaRPr lang="en-US" altLang="ja-JP" sz="3200" dirty="0"/>
          </a:p>
          <a:p>
            <a:pPr marL="0" indent="0">
              <a:buNone/>
            </a:pPr>
            <a:r>
              <a:rPr lang="ja-JP" altLang="en-US" sz="3200" dirty="0"/>
              <a:t>　２）院内</a:t>
            </a:r>
            <a:r>
              <a:rPr lang="en-US" altLang="ja-JP" sz="3200" dirty="0"/>
              <a:t>PPE</a:t>
            </a:r>
            <a:r>
              <a:rPr lang="ja-JP" altLang="en-US" sz="3200" dirty="0"/>
              <a:t>着脱マニュアルの統一</a:t>
            </a:r>
            <a:endParaRPr lang="en-US" altLang="ja-JP" sz="3200" dirty="0"/>
          </a:p>
          <a:p>
            <a:pPr marL="0" indent="0">
              <a:buNone/>
            </a:pPr>
            <a:endParaRPr lang="en-US" altLang="ja-JP" sz="3200" dirty="0"/>
          </a:p>
          <a:p>
            <a:pPr marL="0" indent="0">
              <a:buNone/>
            </a:pPr>
            <a:r>
              <a:rPr lang="ja-JP" altLang="en-US" sz="3200" dirty="0"/>
              <a:t>　３）個人防護服着脱評価表</a:t>
            </a:r>
            <a:endParaRPr lang="en-US" altLang="ja-JP" sz="3200" dirty="0"/>
          </a:p>
          <a:p>
            <a:pPr marL="0" indent="0">
              <a:buNone/>
            </a:pPr>
            <a:r>
              <a:rPr lang="ja-JP" altLang="en-US" sz="3200" dirty="0"/>
              <a:t>　　　の作成・活用</a:t>
            </a:r>
            <a:endParaRPr kumimoji="1" lang="ja-JP" altLang="en-US" sz="3200" dirty="0"/>
          </a:p>
        </p:txBody>
      </p:sp>
    </p:spTree>
    <p:extLst>
      <p:ext uri="{BB962C8B-B14F-4D97-AF65-F5344CB8AC3E}">
        <p14:creationId xmlns:p14="http://schemas.microsoft.com/office/powerpoint/2010/main" val="4155702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　　実施①</a:t>
            </a:r>
          </a:p>
        </p:txBody>
      </p:sp>
      <p:sp>
        <p:nvSpPr>
          <p:cNvPr id="3" name="コンテンツ プレースホルダー 2"/>
          <p:cNvSpPr>
            <a:spLocks noGrp="1"/>
          </p:cNvSpPr>
          <p:nvPr>
            <p:ph idx="1"/>
          </p:nvPr>
        </p:nvSpPr>
        <p:spPr>
          <a:xfrm>
            <a:off x="3756752" y="440675"/>
            <a:ext cx="7427716" cy="6081311"/>
          </a:xfrm>
        </p:spPr>
        <p:txBody>
          <a:bodyPr>
            <a:normAutofit/>
          </a:bodyPr>
          <a:lstStyle/>
          <a:p>
            <a:pPr marL="0" indent="0">
              <a:buNone/>
            </a:pPr>
            <a:r>
              <a:rPr kumimoji="1" lang="ja-JP" altLang="en-US" sz="3200" dirty="0">
                <a:solidFill>
                  <a:srgbClr val="00B0F0"/>
                </a:solidFill>
              </a:rPr>
              <a:t>１）</a:t>
            </a:r>
            <a:r>
              <a:rPr kumimoji="1" lang="en-US" altLang="ja-JP" sz="3200" dirty="0">
                <a:solidFill>
                  <a:srgbClr val="00B0F0"/>
                </a:solidFill>
              </a:rPr>
              <a:t>PPE</a:t>
            </a:r>
            <a:r>
              <a:rPr kumimoji="1" lang="ja-JP" altLang="en-US" sz="3200" dirty="0">
                <a:solidFill>
                  <a:srgbClr val="00B0F0"/>
                </a:solidFill>
              </a:rPr>
              <a:t>着脱指導</a:t>
            </a:r>
            <a:endParaRPr kumimoji="1" lang="en-US" altLang="ja-JP" sz="3200" dirty="0">
              <a:solidFill>
                <a:srgbClr val="00B0F0"/>
              </a:solidFill>
            </a:endParaRPr>
          </a:p>
          <a:p>
            <a:pPr marL="0" indent="0">
              <a:buNone/>
            </a:pPr>
            <a:r>
              <a:rPr kumimoji="1" lang="ja-JP" altLang="en-US" sz="3200" dirty="0"/>
              <a:t>各部署感染リンクナース・主任を対象として</a:t>
            </a:r>
            <a:r>
              <a:rPr kumimoji="1" lang="en-US" altLang="ja-JP" sz="3200" dirty="0"/>
              <a:t>PPE</a:t>
            </a:r>
            <a:r>
              <a:rPr kumimoji="1" lang="ja-JP" altLang="en-US" sz="3200" dirty="0"/>
              <a:t>着脱集団指導を実施</a:t>
            </a:r>
            <a:endParaRPr kumimoji="1" lang="en-US" altLang="ja-JP" sz="3200" dirty="0"/>
          </a:p>
          <a:p>
            <a:pPr marL="0" indent="0">
              <a:buNone/>
            </a:pPr>
            <a:r>
              <a:rPr kumimoji="1" lang="ja-JP" altLang="en-US" sz="3200" dirty="0"/>
              <a:t>　　　　　（</a:t>
            </a:r>
            <a:r>
              <a:rPr kumimoji="1" lang="en-US" altLang="ja-JP" sz="3200" dirty="0"/>
              <a:t>2021</a:t>
            </a:r>
            <a:r>
              <a:rPr kumimoji="1" lang="ja-JP" altLang="en-US" sz="3200" dirty="0"/>
              <a:t>年</a:t>
            </a:r>
            <a:r>
              <a:rPr lang="en-US" altLang="ja-JP" sz="3200" dirty="0"/>
              <a:t>1</a:t>
            </a:r>
            <a:r>
              <a:rPr lang="ja-JP" altLang="en-US" sz="3200" dirty="0"/>
              <a:t>月</a:t>
            </a:r>
            <a:r>
              <a:rPr lang="en-US" altLang="ja-JP" sz="3200" dirty="0"/>
              <a:t>14</a:t>
            </a:r>
            <a:r>
              <a:rPr lang="ja-JP" altLang="en-US" sz="3200" dirty="0"/>
              <a:t>日、</a:t>
            </a:r>
            <a:r>
              <a:rPr lang="en-US" altLang="ja-JP" sz="3200" dirty="0"/>
              <a:t>1</a:t>
            </a:r>
            <a:r>
              <a:rPr lang="ja-JP" altLang="en-US" sz="3200" dirty="0"/>
              <a:t>月</a:t>
            </a:r>
            <a:r>
              <a:rPr lang="en-US" altLang="ja-JP" sz="3200" dirty="0"/>
              <a:t>25</a:t>
            </a:r>
            <a:r>
              <a:rPr lang="ja-JP" altLang="en-US" sz="3200" dirty="0"/>
              <a:t>日）</a:t>
            </a:r>
            <a:endParaRPr lang="en-US" altLang="ja-JP" sz="3200" dirty="0"/>
          </a:p>
          <a:p>
            <a:pPr marL="0" indent="0">
              <a:buNone/>
            </a:pPr>
            <a:endParaRPr lang="en-US" altLang="ja-JP" sz="3200" dirty="0"/>
          </a:p>
          <a:p>
            <a:pPr marL="0" indent="0">
              <a:buNone/>
            </a:pPr>
            <a:r>
              <a:rPr lang="ja-JP" altLang="en-US" sz="3200" dirty="0">
                <a:solidFill>
                  <a:srgbClr val="00B0F0"/>
                </a:solidFill>
              </a:rPr>
              <a:t>２）院内</a:t>
            </a:r>
            <a:r>
              <a:rPr lang="en-US" altLang="ja-JP" sz="3200" dirty="0">
                <a:solidFill>
                  <a:srgbClr val="00B0F0"/>
                </a:solidFill>
              </a:rPr>
              <a:t>PPE</a:t>
            </a:r>
            <a:r>
              <a:rPr lang="ja-JP" altLang="en-US" sz="3200" dirty="0">
                <a:solidFill>
                  <a:srgbClr val="00B0F0"/>
                </a:solidFill>
              </a:rPr>
              <a:t>着脱マニュアルの統一</a:t>
            </a:r>
            <a:endParaRPr lang="en-US" altLang="ja-JP" sz="3200" dirty="0">
              <a:solidFill>
                <a:srgbClr val="00B0F0"/>
              </a:solidFill>
            </a:endParaRPr>
          </a:p>
          <a:p>
            <a:pPr marL="0" indent="0">
              <a:buNone/>
            </a:pPr>
            <a:r>
              <a:rPr lang="ja-JP" altLang="en-US" sz="3200" dirty="0"/>
              <a:t>感染リンクナースにより院内</a:t>
            </a:r>
            <a:r>
              <a:rPr lang="en-US" altLang="ja-JP" sz="3200" dirty="0"/>
              <a:t>PPE</a:t>
            </a:r>
            <a:r>
              <a:rPr lang="ja-JP" altLang="en-US" sz="3200" dirty="0"/>
              <a:t>着脱マニュアル・動画作成</a:t>
            </a:r>
            <a:endParaRPr lang="en-US" altLang="ja-JP" sz="3200" dirty="0"/>
          </a:p>
          <a:p>
            <a:pPr marL="0" indent="0">
              <a:buNone/>
            </a:pPr>
            <a:r>
              <a:rPr lang="ja-JP" altLang="en-US" sz="3200" dirty="0"/>
              <a:t>　　　　　　　</a:t>
            </a:r>
            <a:endParaRPr kumimoji="1" lang="en-US" altLang="ja-JP" sz="3200" dirty="0"/>
          </a:p>
          <a:p>
            <a:pPr marL="0" indent="0">
              <a:buNone/>
            </a:pPr>
            <a:endParaRPr kumimoji="1" lang="ja-JP" altLang="en-US" sz="3200" dirty="0"/>
          </a:p>
        </p:txBody>
      </p:sp>
    </p:spTree>
    <p:extLst>
      <p:ext uri="{BB962C8B-B14F-4D97-AF65-F5344CB8AC3E}">
        <p14:creationId xmlns:p14="http://schemas.microsoft.com/office/powerpoint/2010/main" val="525378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　　実施②</a:t>
            </a:r>
          </a:p>
        </p:txBody>
      </p:sp>
      <p:sp>
        <p:nvSpPr>
          <p:cNvPr id="3" name="コンテンツ プレースホルダー 2"/>
          <p:cNvSpPr>
            <a:spLocks noGrp="1"/>
          </p:cNvSpPr>
          <p:nvPr>
            <p:ph idx="1"/>
          </p:nvPr>
        </p:nvSpPr>
        <p:spPr/>
        <p:txBody>
          <a:bodyPr>
            <a:normAutofit/>
          </a:bodyPr>
          <a:lstStyle/>
          <a:p>
            <a:pPr marL="0" indent="0">
              <a:buNone/>
            </a:pPr>
            <a:r>
              <a:rPr kumimoji="1" lang="ja-JP" altLang="en-US" sz="3200" dirty="0">
                <a:solidFill>
                  <a:srgbClr val="00B0F0"/>
                </a:solidFill>
              </a:rPr>
              <a:t>３）個人防護服着脱評価表作成・活用</a:t>
            </a:r>
            <a:endParaRPr kumimoji="1" lang="en-US" altLang="ja-JP" sz="3200" dirty="0">
              <a:solidFill>
                <a:srgbClr val="00B0F0"/>
              </a:solidFill>
            </a:endParaRPr>
          </a:p>
          <a:p>
            <a:pPr marL="0" indent="0">
              <a:buNone/>
            </a:pPr>
            <a:r>
              <a:rPr lang="ja-JP" altLang="en-US" sz="3200" dirty="0"/>
              <a:t>　①院内マニュアルに沿って作成</a:t>
            </a:r>
            <a:endParaRPr lang="en-US" altLang="ja-JP" sz="3200" dirty="0"/>
          </a:p>
          <a:p>
            <a:pPr marL="0" indent="0">
              <a:buNone/>
            </a:pPr>
            <a:r>
              <a:rPr lang="ja-JP" altLang="en-US" sz="3200" dirty="0"/>
              <a:t>　②手順、感染管理のポイント、その</a:t>
            </a:r>
            <a:endParaRPr lang="en-US" altLang="ja-JP" sz="3200" dirty="0"/>
          </a:p>
          <a:p>
            <a:pPr marL="0" indent="0">
              <a:buNone/>
            </a:pPr>
            <a:r>
              <a:rPr lang="ja-JP" altLang="en-US" sz="3200" dirty="0"/>
              <a:t>　理由が分かる</a:t>
            </a:r>
            <a:endParaRPr lang="en-US" altLang="ja-JP" sz="3200" dirty="0"/>
          </a:p>
          <a:p>
            <a:pPr marL="0" indent="0">
              <a:buNone/>
            </a:pPr>
            <a:r>
              <a:rPr lang="ja-JP" altLang="en-US" sz="3200" dirty="0"/>
              <a:t>　「感染ベストプラクティス」をもと</a:t>
            </a:r>
            <a:endParaRPr lang="en-US" altLang="ja-JP" sz="3200" dirty="0"/>
          </a:p>
          <a:p>
            <a:pPr marL="0" indent="0">
              <a:buNone/>
            </a:pPr>
            <a:r>
              <a:rPr lang="ja-JP" altLang="en-US" sz="3200" dirty="0"/>
              <a:t>　に作成し活用</a:t>
            </a:r>
            <a:endParaRPr lang="en-US" altLang="ja-JP" sz="3200" dirty="0"/>
          </a:p>
          <a:p>
            <a:pPr marL="0" indent="0">
              <a:buNone/>
            </a:pPr>
            <a:endParaRPr lang="en-US" altLang="ja-JP" sz="3200" dirty="0"/>
          </a:p>
        </p:txBody>
      </p:sp>
    </p:spTree>
    <p:extLst>
      <p:ext uri="{BB962C8B-B14F-4D97-AF65-F5344CB8AC3E}">
        <p14:creationId xmlns:p14="http://schemas.microsoft.com/office/powerpoint/2010/main" val="745379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3219" y="1123837"/>
            <a:ext cx="3227942" cy="4601183"/>
          </a:xfrm>
        </p:spPr>
        <p:txBody>
          <a:bodyPr>
            <a:normAutofit/>
          </a:bodyPr>
          <a:lstStyle/>
          <a:p>
            <a:r>
              <a:rPr kumimoji="1" lang="ja-JP" altLang="en-US" sz="3100" dirty="0">
                <a:latin typeface="+mn-ea"/>
                <a:ea typeface="+mn-ea"/>
              </a:rPr>
              <a:t>　　　　　　　　　　ベストプラク　　ティスとは・・</a:t>
            </a:r>
            <a:br>
              <a:rPr lang="en-US" altLang="ja-JP" sz="3100" dirty="0">
                <a:latin typeface="+mn-ea"/>
                <a:ea typeface="+mn-ea"/>
              </a:rPr>
            </a:br>
            <a:r>
              <a:rPr lang="ja-JP" altLang="en-US" sz="3100" dirty="0">
                <a:latin typeface="+mn-ea"/>
                <a:ea typeface="+mn-ea"/>
              </a:rPr>
              <a:t>　</a:t>
            </a:r>
            <a:br>
              <a:rPr kumimoji="1" lang="en-US" altLang="ja-JP" sz="3100" dirty="0">
                <a:latin typeface="+mn-ea"/>
                <a:ea typeface="+mn-ea"/>
              </a:rPr>
            </a:br>
            <a:r>
              <a:rPr kumimoji="1" lang="ja-JP" altLang="en-US" sz="3100" dirty="0">
                <a:latin typeface="+mn-ea"/>
                <a:ea typeface="+mn-ea"/>
              </a:rPr>
              <a:t>課題の克服や問題解決のための優れた実践例。優良事例。</a:t>
            </a:r>
            <a:br>
              <a:rPr kumimoji="1" lang="en-US" altLang="ja-JP" dirty="0">
                <a:latin typeface="+mn-ea"/>
                <a:ea typeface="+mn-ea"/>
              </a:rPr>
            </a:br>
            <a:endParaRPr kumimoji="1" lang="ja-JP" altLang="en-US" dirty="0">
              <a:latin typeface="+mn-ea"/>
              <a:ea typeface="+mn-ea"/>
            </a:endParaRPr>
          </a:p>
        </p:txBody>
      </p:sp>
      <p:sp>
        <p:nvSpPr>
          <p:cNvPr id="3" name="コンテンツ プレースホルダー 2"/>
          <p:cNvSpPr>
            <a:spLocks noGrp="1"/>
          </p:cNvSpPr>
          <p:nvPr>
            <p:ph idx="1"/>
          </p:nvPr>
        </p:nvSpPr>
        <p:spPr>
          <a:xfrm>
            <a:off x="3869268" y="494269"/>
            <a:ext cx="7315200" cy="6017741"/>
          </a:xfrm>
        </p:spPr>
        <p:txBody>
          <a:bodyPr/>
          <a:lstStyle/>
          <a:p>
            <a:pPr marL="0" indent="0">
              <a:buNone/>
            </a:pPr>
            <a:r>
              <a:rPr kumimoji="1" lang="ja-JP" altLang="en-US" sz="3200" dirty="0">
                <a:latin typeface="+mn-ea"/>
              </a:rPr>
              <a:t>　　　</a:t>
            </a:r>
            <a:r>
              <a:rPr kumimoji="1" lang="ja-JP" altLang="en-US" sz="3200" dirty="0">
                <a:solidFill>
                  <a:srgbClr val="00B0F0"/>
                </a:solidFill>
                <a:latin typeface="+mn-ea"/>
              </a:rPr>
              <a:t>感染管理ベストプラクティス</a:t>
            </a:r>
            <a:endParaRPr kumimoji="1" lang="en-US" altLang="ja-JP" sz="3200" dirty="0">
              <a:solidFill>
                <a:srgbClr val="00B0F0"/>
              </a:solidFill>
              <a:latin typeface="+mn-ea"/>
            </a:endParaRPr>
          </a:p>
          <a:p>
            <a:pPr marL="0" indent="0">
              <a:buNone/>
            </a:pPr>
            <a:endParaRPr kumimoji="1" lang="en-US" altLang="ja-JP" sz="3200" dirty="0">
              <a:latin typeface="+mn-ea"/>
            </a:endParaRPr>
          </a:p>
          <a:p>
            <a:pPr marL="0" indent="0">
              <a:buNone/>
            </a:pPr>
            <a:r>
              <a:rPr kumimoji="1" lang="ja-JP" altLang="en-US" sz="2800" dirty="0">
                <a:latin typeface="+mn-ea"/>
              </a:rPr>
              <a:t>医療施設・介護施設・在宅における処置の一連の「流れ（手順）」の中で</a:t>
            </a:r>
            <a:endParaRPr kumimoji="1" lang="en-US" altLang="ja-JP" sz="2800" dirty="0">
              <a:latin typeface="+mn-ea"/>
            </a:endParaRPr>
          </a:p>
          <a:p>
            <a:pPr marL="0" indent="0">
              <a:buNone/>
            </a:pPr>
            <a:r>
              <a:rPr kumimoji="1" lang="ja-JP" altLang="en-US" sz="2800" dirty="0">
                <a:latin typeface="+mn-ea"/>
              </a:rPr>
              <a:t>感染対策上重要な部分のリスク分析を行い、そのリスクに対する科学的根拠のある解決策を検討した手順書とチェックリストの作成・実践に取り組むことにより行動変容を目指す手法。</a:t>
            </a:r>
          </a:p>
        </p:txBody>
      </p:sp>
    </p:spTree>
    <p:extLst>
      <p:ext uri="{BB962C8B-B14F-4D97-AF65-F5344CB8AC3E}">
        <p14:creationId xmlns:p14="http://schemas.microsoft.com/office/powerpoint/2010/main" val="34667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PPE</a:t>
            </a:r>
            <a:r>
              <a:rPr kumimoji="1" lang="ja-JP" altLang="en-US" dirty="0"/>
              <a:t>着脱評価表の</a:t>
            </a:r>
            <a:br>
              <a:rPr kumimoji="1" lang="en-US" altLang="ja-JP" dirty="0"/>
            </a:br>
            <a:r>
              <a:rPr kumimoji="1" lang="ja-JP" altLang="en-US" dirty="0"/>
              <a:t>活用方法</a:t>
            </a:r>
          </a:p>
        </p:txBody>
      </p:sp>
      <p:sp>
        <p:nvSpPr>
          <p:cNvPr id="3" name="コンテンツ プレースホルダー 2"/>
          <p:cNvSpPr>
            <a:spLocks noGrp="1"/>
          </p:cNvSpPr>
          <p:nvPr>
            <p:ph idx="1"/>
          </p:nvPr>
        </p:nvSpPr>
        <p:spPr>
          <a:xfrm>
            <a:off x="4114800" y="712120"/>
            <a:ext cx="7166919" cy="5424616"/>
          </a:xfrm>
        </p:spPr>
        <p:txBody>
          <a:bodyPr>
            <a:normAutofit fontScale="92500" lnSpcReduction="20000"/>
          </a:bodyPr>
          <a:lstStyle/>
          <a:p>
            <a:pPr marL="0" indent="0">
              <a:buNone/>
            </a:pPr>
            <a:endParaRPr lang="en-US" altLang="ja-JP" sz="3200" dirty="0"/>
          </a:p>
          <a:p>
            <a:pPr marL="0" indent="0">
              <a:buNone/>
            </a:pPr>
            <a:endParaRPr lang="en-US" altLang="ja-JP" sz="3200" dirty="0"/>
          </a:p>
          <a:p>
            <a:pPr marL="0" indent="0">
              <a:buNone/>
            </a:pPr>
            <a:endParaRPr lang="en-US" altLang="ja-JP" sz="3200" dirty="0"/>
          </a:p>
          <a:p>
            <a:pPr marL="0" indent="0">
              <a:buNone/>
            </a:pPr>
            <a:r>
              <a:rPr lang="ja-JP" altLang="ja-JP" sz="3600" dirty="0">
                <a:solidFill>
                  <a:srgbClr val="00B0F0"/>
                </a:solidFill>
              </a:rPr>
              <a:t>対象者</a:t>
            </a:r>
          </a:p>
          <a:p>
            <a:pPr marL="0" indent="0">
              <a:buNone/>
            </a:pPr>
            <a:r>
              <a:rPr lang="ja-JP" altLang="ja-JP" sz="3600" dirty="0"/>
              <a:t>全部署の看護師、看護補助者</a:t>
            </a:r>
            <a:endParaRPr lang="en-US" altLang="ja-JP" sz="3600" dirty="0"/>
          </a:p>
          <a:p>
            <a:pPr marL="0" indent="0">
              <a:buNone/>
            </a:pPr>
            <a:r>
              <a:rPr lang="ja-JP" altLang="ja-JP" sz="3600" dirty="0"/>
              <a:t>コメディカル</a:t>
            </a:r>
            <a:r>
              <a:rPr lang="ja-JP" altLang="en-US" sz="3600" dirty="0"/>
              <a:t>など全職員</a:t>
            </a:r>
            <a:endParaRPr lang="en-US" altLang="ja-JP" sz="3600" dirty="0"/>
          </a:p>
          <a:p>
            <a:pPr marL="0" indent="0">
              <a:buNone/>
            </a:pPr>
            <a:endParaRPr lang="en-US" altLang="ja-JP" sz="3600" dirty="0"/>
          </a:p>
          <a:p>
            <a:pPr marL="0" lvl="0" indent="0">
              <a:buNone/>
            </a:pPr>
            <a:r>
              <a:rPr lang="ja-JP" altLang="en-US" sz="3600" dirty="0">
                <a:solidFill>
                  <a:srgbClr val="00B0F0"/>
                </a:solidFill>
              </a:rPr>
              <a:t>評価者</a:t>
            </a:r>
            <a:endParaRPr lang="en-US" altLang="ja-JP" sz="3600" dirty="0">
              <a:solidFill>
                <a:srgbClr val="00B0F0"/>
              </a:solidFill>
            </a:endParaRPr>
          </a:p>
          <a:p>
            <a:pPr marL="0" lvl="0" indent="0">
              <a:buNone/>
            </a:pPr>
            <a:r>
              <a:rPr lang="ja-JP" altLang="en-US" sz="3600" dirty="0"/>
              <a:t>感染管理師長</a:t>
            </a:r>
            <a:endParaRPr lang="en-US" altLang="ja-JP" sz="3600" dirty="0"/>
          </a:p>
          <a:p>
            <a:pPr marL="0" lvl="0" indent="0">
              <a:buNone/>
            </a:pPr>
            <a:r>
              <a:rPr lang="ja-JP" altLang="en-US" sz="3600" dirty="0"/>
              <a:t>各部署感染リンクナース</a:t>
            </a:r>
            <a:endParaRPr lang="en-US" altLang="ja-JP" sz="3600" dirty="0"/>
          </a:p>
          <a:p>
            <a:pPr marL="0" lvl="0" indent="0">
              <a:buNone/>
            </a:pPr>
            <a:r>
              <a:rPr lang="ja-JP" altLang="en-US" sz="3600" dirty="0"/>
              <a:t>サポート役</a:t>
            </a:r>
            <a:endParaRPr lang="en-US" altLang="ja-JP" sz="3600" dirty="0"/>
          </a:p>
          <a:p>
            <a:pPr marL="0" lvl="0" indent="0">
              <a:buNone/>
            </a:pPr>
            <a:endParaRPr lang="en-US" altLang="ja-JP" sz="3600" dirty="0">
              <a:solidFill>
                <a:srgbClr val="00B0F0"/>
              </a:solidFill>
            </a:endParaRPr>
          </a:p>
          <a:p>
            <a:pPr marL="0" lvl="0" indent="0">
              <a:buNone/>
            </a:pPr>
            <a:endParaRPr lang="en-US" altLang="ja-JP" sz="3200" dirty="0"/>
          </a:p>
          <a:p>
            <a:pPr marL="0" indent="0">
              <a:buNone/>
            </a:pPr>
            <a:endParaRPr lang="en-US" altLang="ja-JP" sz="3200" dirty="0"/>
          </a:p>
          <a:p>
            <a:endParaRPr lang="ja-JP" altLang="ja-JP" dirty="0"/>
          </a:p>
          <a:p>
            <a:pPr marL="0" indent="0">
              <a:buNone/>
            </a:pPr>
            <a:endParaRPr kumimoji="1" lang="ja-JP" altLang="en-US" dirty="0"/>
          </a:p>
        </p:txBody>
      </p:sp>
    </p:spTree>
    <p:extLst>
      <p:ext uri="{BB962C8B-B14F-4D97-AF65-F5344CB8AC3E}">
        <p14:creationId xmlns:p14="http://schemas.microsoft.com/office/powerpoint/2010/main" val="2551799691"/>
      </p:ext>
    </p:extLst>
  </p:cSld>
  <p:clrMapOvr>
    <a:masterClrMapping/>
  </p:clrMapOvr>
</p:sld>
</file>

<file path=ppt/theme/theme1.xml><?xml version="1.0" encoding="utf-8"?>
<a:theme xmlns:a="http://schemas.openxmlformats.org/drawingml/2006/main" name="フレーム">
  <a:themeElements>
    <a:clrScheme name="フレーム">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フレーム">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フレーム">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TM03457475[[fn=フレーム]]</Template>
  <TotalTime>411</TotalTime>
  <Words>909</Words>
  <Application>Microsoft Office PowerPoint</Application>
  <PresentationFormat>ワイド画面</PresentationFormat>
  <Paragraphs>126</Paragraphs>
  <Slides>16</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16</vt:i4>
      </vt:variant>
    </vt:vector>
  </HeadingPairs>
  <TitlesOfParts>
    <vt:vector size="20" baseType="lpstr">
      <vt:lpstr>ＭＳ ゴシック</vt:lpstr>
      <vt:lpstr>Corbel</vt:lpstr>
      <vt:lpstr>Wingdings 2</vt:lpstr>
      <vt:lpstr>フレーム</vt:lpstr>
      <vt:lpstr>〇〇病院における 個人防護服着脱指導の実施と強化 </vt:lpstr>
      <vt:lpstr>個人防護服着脱技術の現状 　その①</vt:lpstr>
      <vt:lpstr>個人防護服着脱技術の現状 　その②</vt:lpstr>
      <vt:lpstr>　　目的</vt:lpstr>
      <vt:lpstr>　　 　　 　　方法   </vt:lpstr>
      <vt:lpstr>　　実施①</vt:lpstr>
      <vt:lpstr>　　実施②</vt:lpstr>
      <vt:lpstr>　　　　　　　　　　ベストプラク　　ティスとは・・ 　 課題の克服や問題解決のための優れた実践例。優良事例。 </vt:lpstr>
      <vt:lpstr>PPE着脱評価表の 活用方法</vt:lpstr>
      <vt:lpstr>PPE着脱評価表の活用方法</vt:lpstr>
      <vt:lpstr>PPE着脱評価表使用の流れ</vt:lpstr>
      <vt:lpstr>PPE着脱評価表使用の流れ</vt:lpstr>
      <vt:lpstr>PPE着脱評価表使用の流れ</vt:lpstr>
      <vt:lpstr>期待される 効果</vt:lpstr>
      <vt:lpstr>　課題</vt:lpstr>
      <vt:lpstr>　　 　　文献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Akihiro Taji</dc:creator>
  <cp:lastModifiedBy>田治　明宏</cp:lastModifiedBy>
  <cp:revision>45</cp:revision>
  <dcterms:created xsi:type="dcterms:W3CDTF">2021-01-18T05:29:34Z</dcterms:created>
  <dcterms:modified xsi:type="dcterms:W3CDTF">2021-03-15T08:08:13Z</dcterms:modified>
</cp:coreProperties>
</file>